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71"/>
  </p:notesMasterIdLst>
  <p:sldIdLst>
    <p:sldId id="256" r:id="rId2"/>
    <p:sldId id="524" r:id="rId3"/>
    <p:sldId id="364" r:id="rId4"/>
    <p:sldId id="503" r:id="rId5"/>
    <p:sldId id="397" r:id="rId6"/>
    <p:sldId id="504" r:id="rId7"/>
    <p:sldId id="439" r:id="rId8"/>
    <p:sldId id="440" r:id="rId9"/>
    <p:sldId id="441" r:id="rId10"/>
    <p:sldId id="401" r:id="rId11"/>
    <p:sldId id="433" r:id="rId12"/>
    <p:sldId id="505" r:id="rId13"/>
    <p:sldId id="462" r:id="rId14"/>
    <p:sldId id="459" r:id="rId15"/>
    <p:sldId id="460" r:id="rId16"/>
    <p:sldId id="461" r:id="rId17"/>
    <p:sldId id="457" r:id="rId18"/>
    <p:sldId id="463" r:id="rId19"/>
    <p:sldId id="464" r:id="rId20"/>
    <p:sldId id="456" r:id="rId21"/>
    <p:sldId id="442" r:id="rId22"/>
    <p:sldId id="443" r:id="rId23"/>
    <p:sldId id="444" r:id="rId24"/>
    <p:sldId id="527" r:id="rId25"/>
    <p:sldId id="525" r:id="rId26"/>
    <p:sldId id="446" r:id="rId27"/>
    <p:sldId id="447" r:id="rId28"/>
    <p:sldId id="448" r:id="rId29"/>
    <p:sldId id="506" r:id="rId30"/>
    <p:sldId id="507" r:id="rId31"/>
    <p:sldId id="451" r:id="rId32"/>
    <p:sldId id="452" r:id="rId33"/>
    <p:sldId id="465" r:id="rId34"/>
    <p:sldId id="466" r:id="rId35"/>
    <p:sldId id="455" r:id="rId36"/>
    <p:sldId id="467" r:id="rId37"/>
    <p:sldId id="468" r:id="rId38"/>
    <p:sldId id="469" r:id="rId39"/>
    <p:sldId id="470" r:id="rId40"/>
    <p:sldId id="471" r:id="rId41"/>
    <p:sldId id="472" r:id="rId42"/>
    <p:sldId id="508" r:id="rId43"/>
    <p:sldId id="473" r:id="rId44"/>
    <p:sldId id="474" r:id="rId45"/>
    <p:sldId id="475" r:id="rId46"/>
    <p:sldId id="476" r:id="rId47"/>
    <p:sldId id="477" r:id="rId48"/>
    <p:sldId id="478" r:id="rId49"/>
    <p:sldId id="479" r:id="rId50"/>
    <p:sldId id="480" r:id="rId51"/>
    <p:sldId id="481" r:id="rId52"/>
    <p:sldId id="482" r:id="rId53"/>
    <p:sldId id="483" r:id="rId54"/>
    <p:sldId id="484" r:id="rId55"/>
    <p:sldId id="485" r:id="rId56"/>
    <p:sldId id="486" r:id="rId57"/>
    <p:sldId id="487" r:id="rId58"/>
    <p:sldId id="509" r:id="rId59"/>
    <p:sldId id="511" r:id="rId60"/>
    <p:sldId id="512" r:id="rId61"/>
    <p:sldId id="510" r:id="rId62"/>
    <p:sldId id="513" r:id="rId63"/>
    <p:sldId id="514" r:id="rId64"/>
    <p:sldId id="515" r:id="rId65"/>
    <p:sldId id="516" r:id="rId66"/>
    <p:sldId id="488" r:id="rId67"/>
    <p:sldId id="521" r:id="rId68"/>
    <p:sldId id="519" r:id="rId69"/>
    <p:sldId id="523" r:id="rId7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7829"/>
    <a:srgbClr val="855E1F"/>
    <a:srgbClr val="BA8E00"/>
    <a:srgbClr val="E8E6E1"/>
    <a:srgbClr val="DBCF96"/>
    <a:srgbClr val="B503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p:restoredTop sz="83277"/>
  </p:normalViewPr>
  <p:slideViewPr>
    <p:cSldViewPr snapToGrid="0">
      <p:cViewPr varScale="1">
        <p:scale>
          <a:sx n="129" d="100"/>
          <a:sy n="129" d="100"/>
        </p:scale>
        <p:origin x="24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10.png>
</file>

<file path=ppt/media/image22.png>
</file>

<file path=ppt/media/image220.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16/3/25</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a:t>
            </a:fld>
            <a:endParaRPr lang="es-ES_tradnl"/>
          </a:p>
        </p:txBody>
      </p:sp>
    </p:spTree>
    <p:extLst>
      <p:ext uri="{BB962C8B-B14F-4D97-AF65-F5344CB8AC3E}">
        <p14:creationId xmlns:p14="http://schemas.microsoft.com/office/powerpoint/2010/main" val="29797592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4049755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15624210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C29D30-CA91-42A6-E82D-C5D0110F83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9AA60B-F14F-D58E-FC69-843AA34AC2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81FF3D-EA4D-9117-0B34-1AADFEF6982E}"/>
              </a:ext>
            </a:extLst>
          </p:cNvPr>
          <p:cNvSpPr>
            <a:spLocks noGrp="1"/>
          </p:cNvSpPr>
          <p:nvPr>
            <p:ph type="body" idx="1"/>
          </p:nvPr>
        </p:nvSpPr>
        <p:spPr/>
        <p:txBody>
          <a:bodyPr/>
          <a:lstStyle/>
          <a:p>
            <a:r>
              <a:rPr lang="es-ES" sz="6000" dirty="0"/>
              <a:t>En un problema para compra y venta de autos, podemos representarlo con el fabricante, modelo, año, color, y su precio.</a:t>
            </a:r>
          </a:p>
          <a:p>
            <a:r>
              <a:rPr lang="es-ES" sz="6000" dirty="0"/>
              <a:t>En un problema de un sistema de seguimiento policial, podemos representarlo por quien es el dueño, patente y su historia de direcciones registradas.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DE3A1CDF-C277-B692-8141-54C097B9D334}"/>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20459504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21534234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1059320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16838497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3576856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39301888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Cada atributo puede tener diferentes formas, una medida de altura es diferente a el tipo de música que más le gusta a un usuario.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b="1" dirty="0">
                <a:solidFill>
                  <a:schemeClr val="accent5">
                    <a:lumMod val="60000"/>
                    <a:lumOff val="40000"/>
                  </a:schemeClr>
                </a:solidFill>
              </a:rPr>
              <a:t>Variables numéricas: </a:t>
            </a:r>
            <a:r>
              <a:rPr lang="es-ES" sz="6000" dirty="0"/>
              <a:t>Son aquellas que representan números y con ellas se pueden realizar operaciones aritméticas.</a:t>
            </a:r>
          </a:p>
          <a:p>
            <a:r>
              <a:rPr lang="es-ES" sz="6000" b="1" dirty="0">
                <a:solidFill>
                  <a:schemeClr val="accent3">
                    <a:lumMod val="60000"/>
                    <a:lumOff val="40000"/>
                  </a:schemeClr>
                </a:solidFill>
              </a:rPr>
              <a:t>Discretas: </a:t>
            </a:r>
            <a:r>
              <a:rPr lang="es-ES" sz="6000" dirty="0"/>
              <a:t>Son números enteros, cosas que se pueden contar. 1, 2, 3 empleados, 568 personas.</a:t>
            </a:r>
          </a:p>
          <a:p>
            <a:r>
              <a:rPr lang="es-ES" sz="6000" b="1" dirty="0">
                <a:solidFill>
                  <a:schemeClr val="accent1">
                    <a:lumMod val="75000"/>
                  </a:schemeClr>
                </a:solidFill>
              </a:rPr>
              <a:t>Continuas: </a:t>
            </a:r>
            <a:r>
              <a:rPr lang="es-ES" sz="6000" dirty="0"/>
              <a:t>Números reales. El valor dado a una observación para una variable continua puede incluir valores tan pequeños como lo permita el instrumento de medición o la representación numérica. Altura, peso, costo, precio…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8169752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s-ES" sz="6000" b="1" dirty="0">
                <a:solidFill>
                  <a:schemeClr val="accent3">
                    <a:lumMod val="60000"/>
                    <a:lumOff val="40000"/>
                  </a:schemeClr>
                </a:solidFill>
              </a:rPr>
              <a:t>Nominal: </a:t>
            </a:r>
            <a:r>
              <a:rPr lang="es-ES" sz="6000" dirty="0"/>
              <a:t>Valores que toman corresponden a nombres de categorías, clases o estados de las cosas. Estado civil (soltero, casado, divorciado), Spam en e-mails (Binario, es spam o no). Tipo de cerveza (Ale, Pale, Stout, etc.)  </a:t>
            </a:r>
          </a:p>
          <a:p>
            <a:r>
              <a:rPr lang="es-ES" sz="6000" b="1" dirty="0">
                <a:solidFill>
                  <a:schemeClr val="accent4">
                    <a:lumMod val="75000"/>
                  </a:schemeClr>
                </a:solidFill>
              </a:rPr>
              <a:t>Ordinal: </a:t>
            </a:r>
            <a:r>
              <a:rPr lang="es-ES" sz="6000" dirty="0"/>
              <a:t>Similar al nominal, con la diferencia de poder aplicar un orden sobre estas categorías. </a:t>
            </a:r>
            <a:br>
              <a:rPr lang="es-ES" sz="6000" dirty="0"/>
            </a:br>
            <a:r>
              <a:rPr lang="es-ES" sz="6000" dirty="0"/>
              <a:t>Estado de satisfacción: Me disgusta mucho, me disgusta, neutro, me gusta, me gusta mucho.</a:t>
            </a:r>
            <a:br>
              <a:rPr lang="es-ES" sz="6000" dirty="0"/>
            </a:br>
            <a:r>
              <a:rPr lang="es-ES" sz="6000" dirty="0">
                <a:solidFill>
                  <a:srgbClr val="C00000"/>
                </a:solidFill>
              </a:rPr>
              <a:t>No tiene que haber una equidistancia entre las opciones.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3422216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2714C9-916B-CF44-268D-30F1CB0941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8AD210-207A-DEE6-44D4-54DBAB7CA0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7F55CD-28CE-F7CD-54E3-D31CDB15CC7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58A967C3-F59E-A1EC-EE9E-96AAD58629FB}"/>
              </a:ext>
            </a:extLst>
          </p:cNvPr>
          <p:cNvSpPr>
            <a:spLocks noGrp="1"/>
          </p:cNvSpPr>
          <p:nvPr>
            <p:ph type="sldNum" sz="quarter" idx="5"/>
          </p:nvPr>
        </p:nvSpPr>
        <p:spPr/>
        <p:txBody>
          <a:bodyPr/>
          <a:lstStyle/>
          <a:p>
            <a:fld id="{10A8952F-1C0B-F641-899D-BA69BEE8A7E7}" type="slidenum">
              <a:rPr lang="es-ES_tradnl" smtClean="0"/>
              <a:t>2</a:t>
            </a:fld>
            <a:endParaRPr lang="es-ES_tradnl"/>
          </a:p>
        </p:txBody>
      </p:sp>
    </p:spTree>
    <p:extLst>
      <p:ext uri="{BB962C8B-B14F-4D97-AF65-F5344CB8AC3E}">
        <p14:creationId xmlns:p14="http://schemas.microsoft.com/office/powerpoint/2010/main" val="30194673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37315325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Buscamos que la predicción sea lo más cerca al y verdadero.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indent="0">
              <a:buNone/>
            </a:pPr>
            <a:r>
              <a:rPr lang="es-ES" sz="6000" dirty="0"/>
              <a:t>Un paso importante que nos delata este grafico es que, en la realidad no podemos saber exactamente qué tan bien funcionará un modelo predictivo en la práctica porque no conocemos la verdadera distribución de los datos.</a:t>
            </a:r>
          </a:p>
          <a:p>
            <a:pPr marL="0" indent="0">
              <a:buNone/>
            </a:pPr>
            <a:r>
              <a:rPr lang="es-ES" sz="6000" dirty="0"/>
              <a:t>Siempre vamos a trabajar con sub-sets que podemos podemos estimar y optimizar el rendimiento del modelo en un conjunto conocido de datos de entrenamiento. </a:t>
            </a:r>
          </a:p>
          <a:p>
            <a:pPr marL="0" indent="0">
              <a:buNone/>
            </a:pPr>
            <a:r>
              <a:rPr lang="es-ES" sz="6000" dirty="0"/>
              <a:t>El rendimiento sobre este conjunto conocido de datos de entrenamiento se denomina </a:t>
            </a:r>
            <a:r>
              <a:rPr lang="es-ES" sz="6000" b="1" dirty="0">
                <a:solidFill>
                  <a:schemeClr val="accent3">
                    <a:lumMod val="75000"/>
                  </a:schemeClr>
                </a:solidFill>
              </a:rPr>
              <a:t>riesgo empírico</a:t>
            </a:r>
            <a:r>
              <a:rPr lang="es-ES" sz="6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1522273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Por ejemplo, las entradas podrían ser imágenes de una cámara, cada una acompañada de una salida que diga "autobús" o "peatón", etc. Una salida como esta se llama etiqueta. </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2866137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Por ejemplo, las entradas podrían ser imágenes de una cámara, cada una acompañada de una salida que diga "autobús" o "peatón", etc. Una salida como esta se llama etiqueta. </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28389663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89C2C0-F633-9369-1128-6A344AA700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2A9D1D-1C9A-9D8F-444F-4A6CDE3032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A49D0C-2528-83F0-1E1A-B5BCDA189780}"/>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65B083C2-AE32-711D-F8ED-371C0125D3EC}"/>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7391793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545BB7-D46B-E7D6-93BB-4369DAD6E8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CF219C-8E7F-A6E6-48CD-6101FA3E0F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F6E6A2-44DD-CAC0-AAA3-599E44D7C1E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10C1118-6DC3-4454-58F5-C978CFA0CDC5}"/>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15286059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34494072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NimbusRomNo9L"/>
              </a:rPr>
              <a:t>the hypothesis space might be the set of polynomials of degree 3; or the set of </a:t>
            </a:r>
            <a:r>
              <a:rPr lang="en-US" sz="1800" dirty="0" err="1">
                <a:effectLst/>
                <a:latin typeface="NimbusRomNo9L"/>
              </a:rPr>
              <a:t>Javascript</a:t>
            </a:r>
            <a:r>
              <a:rPr lang="en-US" sz="1800" dirty="0">
                <a:effectLst/>
                <a:latin typeface="NimbusRomNo9L"/>
              </a:rPr>
              <a:t> functions; or the set of 3-SAT Boolean logic formulas. </a:t>
            </a: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28358816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0304279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BFC047-E31E-A1D8-6DDF-0D323E1854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DA0A75-C855-6531-B8D5-AD489E6A91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C4F5A4-B962-06FC-BE16-E3EE3A9BF31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Buscamos que la predicción sea lo más cerca al y verdadero. </a:t>
            </a:r>
          </a:p>
        </p:txBody>
      </p:sp>
      <p:sp>
        <p:nvSpPr>
          <p:cNvPr id="4" name="Slide Number Placeholder 3">
            <a:extLst>
              <a:ext uri="{FF2B5EF4-FFF2-40B4-BE49-F238E27FC236}">
                <a16:creationId xmlns:a16="http://schemas.microsoft.com/office/drawing/2014/main" id="{A4F37F2A-DF81-3270-7968-6C33FBEBDAA1}"/>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3359268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8ECD78-A1F6-450A-1632-E09FCCCBB4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31D5E2-C16E-C8B0-0A19-E7355AF773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B362AE-B331-E617-DCFB-2C1BDC53452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Buscamos que la predicción sea lo más cerca al y verdadero. </a:t>
            </a:r>
          </a:p>
        </p:txBody>
      </p:sp>
      <p:sp>
        <p:nvSpPr>
          <p:cNvPr id="4" name="Slide Number Placeholder 3">
            <a:extLst>
              <a:ext uri="{FF2B5EF4-FFF2-40B4-BE49-F238E27FC236}">
                <a16:creationId xmlns:a16="http://schemas.microsoft.com/office/drawing/2014/main" id="{6BC53758-5395-3680-79EB-0D69701E4B64}"/>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38845774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22322713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40683252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 importante notar que, en Aprendizaje Automático, cuando buscamos una h(X) estamos armando un modelo puramente empírico. Es decir, nos basamos 100% en los datos medidos. En contraste con los modelos basados en propiedades fundamentales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4122015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i="1" dirty="0"/>
              <a:t>No es infrecuente encontrar que se puede resolver problemas como clasificación o regresión.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10698261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7054031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371740960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392673740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24280579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95309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C521DD-E613-5EC5-E0DC-701951111C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3EBFA1-9DF1-E59A-D857-567951B403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F40545-1ED4-CDF6-0D49-3CDAE553DFB2}"/>
              </a:ext>
            </a:extLst>
          </p:cNvPr>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arenR"/>
              <a:tabLst/>
              <a:defRPr/>
            </a:pPr>
            <a:r>
              <a:rPr lang="en-US" sz="1800" dirty="0">
                <a:effectLst/>
                <a:latin typeface="NimbusRomNo9L"/>
              </a:rPr>
              <a:t>A program for predicting stock market prices must learn to adapt when conditions change from boom to bust. </a:t>
            </a:r>
          </a:p>
          <a:p>
            <a:pPr marL="342900" marR="0" lvl="0" indent="-342900" algn="l" defTabSz="914400" rtl="0" eaLnBrk="1" fontAlgn="auto" latinLnBrk="0" hangingPunct="1">
              <a:lnSpc>
                <a:spcPct val="100000"/>
              </a:lnSpc>
              <a:spcBef>
                <a:spcPts val="0"/>
              </a:spcBef>
              <a:spcAft>
                <a:spcPts val="0"/>
              </a:spcAft>
              <a:buClrTx/>
              <a:buSzTx/>
              <a:buFontTx/>
              <a:buAutoNum type="arabicParenR"/>
              <a:tabLst/>
              <a:defRPr/>
            </a:pPr>
            <a:r>
              <a:rPr lang="en-US" sz="1800" dirty="0">
                <a:effectLst/>
                <a:latin typeface="NimbusRomNo9L"/>
              </a:rPr>
              <a:t>Most people are good at recognizing the faces of family members, but they do it subconsciously, so even the best programmers don’t know how to program a computer to accomplish that task, except by using machine learning algorithms. </a:t>
            </a:r>
            <a:endParaRPr lang="en-US" sz="9600" dirty="0"/>
          </a:p>
          <a:p>
            <a:pPr marL="1371600" marR="0" lvl="0" indent="-1371600" algn="l" defTabSz="914400" rtl="0" eaLnBrk="1" fontAlgn="auto" latinLnBrk="0" hangingPunct="1">
              <a:lnSpc>
                <a:spcPct val="100000"/>
              </a:lnSpc>
              <a:spcBef>
                <a:spcPts val="0"/>
              </a:spcBef>
              <a:spcAft>
                <a:spcPts val="0"/>
              </a:spcAft>
              <a:buClrTx/>
              <a:buSzTx/>
              <a:buFontTx/>
              <a:buAutoNum type="arabicParenR"/>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1AF7AFE-F1BC-0786-6463-71CAF3C44172}"/>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379675435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14867769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5427484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1837C-2675-70E0-BF16-498322F01A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B20BCF-550F-75C9-66AC-CCC307B68B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0B44E6-0C57-1921-6044-6281566D754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6EF6241-ADA5-64E9-D92A-A5A3006FEF9D}"/>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33825013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Dar el ejemplo de COVID19 y las placas.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highlight>
                  <a:srgbClr val="FFFFFF"/>
                </a:highlight>
                <a:latin typeface="LiberationSerif"/>
              </a:rPr>
              <a:t>El set de </a:t>
            </a:r>
            <a:r>
              <a:rPr lang="en-US" sz="1800" dirty="0" err="1">
                <a:effectLst/>
                <a:highlight>
                  <a:srgbClr val="FFFFFF"/>
                </a:highlight>
                <a:latin typeface="LiberationSerif"/>
              </a:rPr>
              <a:t>evaluación</a:t>
            </a:r>
            <a:r>
              <a:rPr lang="en-US" sz="1800" dirty="0">
                <a:effectLst/>
                <a:highlight>
                  <a:srgbClr val="FFFFFF"/>
                </a:highlight>
                <a:latin typeface="LiberationSerif"/>
              </a:rPr>
              <a:t> es </a:t>
            </a:r>
            <a:r>
              <a:rPr lang="en-US" sz="1800" dirty="0" err="1">
                <a:effectLst/>
                <a:highlight>
                  <a:srgbClr val="FFFFFF"/>
                </a:highlight>
                <a:latin typeface="LiberationSerif"/>
              </a:rPr>
              <a:t>importante</a:t>
            </a:r>
            <a:r>
              <a:rPr lang="en-US" sz="1800" dirty="0">
                <a:effectLst/>
                <a:highlight>
                  <a:srgbClr val="FFFFFF"/>
                </a:highlight>
                <a:latin typeface="LiberationSerif"/>
              </a:rPr>
              <a:t>, </a:t>
            </a:r>
            <a:r>
              <a:rPr lang="en-US" sz="1800" dirty="0" err="1">
                <a:effectLst/>
                <a:highlight>
                  <a:srgbClr val="FFFFFF"/>
                </a:highlight>
                <a:latin typeface="LiberationSerif"/>
              </a:rPr>
              <a:t>pero</a:t>
            </a:r>
            <a:r>
              <a:rPr lang="en-US" sz="1800" dirty="0">
                <a:effectLst/>
                <a:highlight>
                  <a:srgbClr val="FFFFFF"/>
                </a:highlight>
                <a:latin typeface="LiberationSerif"/>
              </a:rPr>
              <a:t> recorder que se </a:t>
            </a:r>
            <a:r>
              <a:rPr lang="en-US" sz="1800" dirty="0" err="1">
                <a:effectLst/>
                <a:highlight>
                  <a:srgbClr val="FFFFFF"/>
                </a:highlight>
                <a:latin typeface="LiberationSerif"/>
              </a:rPr>
              <a:t>usa</a:t>
            </a:r>
            <a:r>
              <a:rPr lang="en-US" sz="1800" dirty="0">
                <a:effectLst/>
                <a:highlight>
                  <a:srgbClr val="FFFFFF"/>
                </a:highlight>
                <a:latin typeface="LiberationSerif"/>
              </a:rPr>
              <a:t> </a:t>
            </a:r>
            <a:r>
              <a:rPr lang="en-US" sz="1800" dirty="0" err="1">
                <a:effectLst/>
                <a:highlight>
                  <a:srgbClr val="FFFFFF"/>
                </a:highlight>
                <a:latin typeface="LiberationSerif"/>
              </a:rPr>
              <a:t>en</a:t>
            </a:r>
            <a:r>
              <a:rPr lang="en-US" sz="1800" dirty="0">
                <a:effectLst/>
                <a:highlight>
                  <a:srgbClr val="FFFFFF"/>
                </a:highlight>
                <a:latin typeface="LiberationSerif"/>
              </a:rPr>
              <a:t> </a:t>
            </a:r>
            <a:r>
              <a:rPr lang="en-US" sz="1800" dirty="0" err="1">
                <a:effectLst/>
                <a:highlight>
                  <a:srgbClr val="FFFFFF"/>
                </a:highlight>
                <a:latin typeface="LiberationSerif"/>
              </a:rPr>
              <a:t>el</a:t>
            </a:r>
            <a:r>
              <a:rPr lang="en-US" sz="1800" dirty="0">
                <a:effectLst/>
                <a:highlight>
                  <a:srgbClr val="FFFFFF"/>
                </a:highlight>
                <a:latin typeface="LiberationSerif"/>
              </a:rPr>
              <a:t> ultimo paso, no para </a:t>
            </a:r>
            <a:r>
              <a:rPr lang="en-US" sz="1800" dirty="0" err="1">
                <a:effectLst/>
                <a:highlight>
                  <a:srgbClr val="FFFFFF"/>
                </a:highlight>
                <a:latin typeface="LiberationSerif"/>
              </a:rPr>
              <a:t>seleccionar</a:t>
            </a:r>
            <a:r>
              <a:rPr lang="en-US" sz="1800" dirty="0">
                <a:effectLst/>
                <a:highlight>
                  <a:srgbClr val="FFFFFF"/>
                </a:highlight>
                <a:latin typeface="LiberationSerif"/>
              </a:rPr>
              <a:t> </a:t>
            </a:r>
            <a:r>
              <a:rPr lang="en-US" sz="1800" dirty="0" err="1">
                <a:effectLst/>
                <a:highlight>
                  <a:srgbClr val="FFFFFF"/>
                </a:highlight>
                <a:latin typeface="LiberationSerif"/>
              </a:rPr>
              <a:t>modelo</a:t>
            </a:r>
            <a:r>
              <a:rPr lang="en-US" sz="1800" dirty="0">
                <a:effectLst/>
                <a:highlight>
                  <a:srgbClr val="FFFFFF"/>
                </a:highlight>
                <a:latin typeface="LiberationSerif"/>
              </a:rPr>
              <a:t>. A bigger problem is if you use the test/train split not just to judge a model but also to </a:t>
            </a:r>
            <a:r>
              <a:rPr lang="en-US" sz="1800" i="1" dirty="0">
                <a:effectLst/>
                <a:highlight>
                  <a:srgbClr val="FFFFFF"/>
                </a:highlight>
                <a:latin typeface="LiberationSerif"/>
              </a:rPr>
              <a:t>choose </a:t>
            </a:r>
            <a:r>
              <a:rPr lang="en-US" sz="1800" dirty="0">
                <a:effectLst/>
                <a:highlight>
                  <a:srgbClr val="FFFFFF"/>
                </a:highlight>
                <a:latin typeface="LiberationSerif"/>
              </a:rPr>
              <a:t>from among many models. </a:t>
            </a:r>
            <a:endParaRPr lang="en-US" sz="8000" dirty="0">
              <a:effectLst/>
              <a:highlight>
                <a:srgbClr val="FFFFFF"/>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277298954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105132831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12168294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415107321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29335634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24035014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248232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El detector de SPAM es una herramienta que hoy en día damos por sentado que todo software de correo electrónico debe tener. Este problema se resuelve usando Aprendizaje Automático.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Tabla: </a:t>
            </a:r>
            <a:r>
              <a:rPr lang="en-US" sz="1800" dirty="0">
                <a:effectLst/>
                <a:latin typeface="CMTI9"/>
              </a:rPr>
              <a:t>Average percentage of words or characters in an email message equal to the indicated word or character. We have chosen the words and characters showing the largest difference between </a:t>
            </a:r>
            <a:r>
              <a:rPr lang="en-US" sz="1800" dirty="0">
                <a:effectLst/>
                <a:latin typeface="CMTT9"/>
              </a:rPr>
              <a:t>spam </a:t>
            </a:r>
            <a:r>
              <a:rPr lang="en-US" sz="1800" dirty="0">
                <a:effectLst/>
                <a:latin typeface="CMTI9"/>
              </a:rPr>
              <a:t>and </a:t>
            </a:r>
            <a:r>
              <a:rPr lang="en-US" sz="1800" dirty="0">
                <a:effectLst/>
                <a:latin typeface="CMTT9"/>
              </a:rPr>
              <a:t>email</a:t>
            </a:r>
            <a:r>
              <a:rPr lang="en-US" sz="1800" dirty="0">
                <a:effectLst/>
                <a:latin typeface="CMTI9"/>
              </a:rPr>
              <a:t>.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315438173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18779173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198751152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335943613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33237142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54</a:t>
            </a:fld>
            <a:endParaRPr lang="es-ES_tradnl"/>
          </a:p>
        </p:txBody>
      </p:sp>
    </p:spTree>
    <p:extLst>
      <p:ext uri="{BB962C8B-B14F-4D97-AF65-F5344CB8AC3E}">
        <p14:creationId xmlns:p14="http://schemas.microsoft.com/office/powerpoint/2010/main" val="216844399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318531194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233440194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Los datos de entrenamientos se dividen en K sub-conjuntos. Con esta separación, realizamos el proceso de validación que vimos previamente, pero K veces. Cada vez vamos eligiendo set de validación a un conjunto K y a los restantes K-1 como entrenamiento. Una vez finalizado, los errores medidos se promedian para obtener la efectividad total del modelo.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204244187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EC41E-01EC-D297-6D23-997CEE0B49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563B27-D550-ABB6-E7EB-C6A7796C0A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76C144-A188-2C93-3BE3-1F019CBFDD9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Los datos de entrenamientos se dividen en K sub-conjuntos. Con esta separación, realizamos el proceso de validación que vimos previamente, pero K veces. Cada vez vamos eligiendo set de validación a un conjunto K y a los restantes K-1 como entrenamiento. Una vez finalizado, los errores medidos se promedian para obtener la efectividad total del modelo.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2E2F032-BF15-205F-FF28-363038E44E84}"/>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37351655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3E7A1-438B-3F9B-6B94-05D1601A96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78F3F5-1B55-F11B-C530-11E094876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BD66C5-95D2-DB51-769B-290EB7A8EE4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Los datos de entrenamientos se dividen en K sub-conjuntos. Con esta separación, realizamos el proceso de validación que vimos previamente, pero K veces. Cada vez vamos eligiendo set de validación a un conjunto K y a los restantes K-1 como entrenamiento. Una vez finalizado, los errores medidos se promedian para obtener la efectividad total del modelo.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0A8D47B2-6CB4-B046-6A65-4CDEBEAAC5E8}"/>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285576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30EB1B-548B-5C61-77D9-596A70D485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9FAD7B-3B0F-9F2A-2177-F0AB3BABEC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0A2D81-3FD6-821C-896C-C91C394D24D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El detector de SPAM es una herramienta que hoy en día damos por sentado que todo software de correo electrónico debe tener. Este problema se resuelve usando Aprendizaje Automático.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Tabla: </a:t>
            </a:r>
            <a:r>
              <a:rPr lang="en-US" sz="1800" dirty="0">
                <a:effectLst/>
                <a:latin typeface="CMTI9"/>
              </a:rPr>
              <a:t>Average percentage of words or characters in an email message equal to the indicated word or character. We have chosen the words and characters showing the largest difference between </a:t>
            </a:r>
            <a:r>
              <a:rPr lang="en-US" sz="1800" dirty="0">
                <a:effectLst/>
                <a:latin typeface="CMTT9"/>
              </a:rPr>
              <a:t>spam </a:t>
            </a:r>
            <a:r>
              <a:rPr lang="en-US" sz="1800" dirty="0">
                <a:effectLst/>
                <a:latin typeface="CMTI9"/>
              </a:rPr>
              <a:t>and </a:t>
            </a:r>
            <a:r>
              <a:rPr lang="en-US" sz="1800" dirty="0">
                <a:effectLst/>
                <a:latin typeface="CMTT9"/>
              </a:rPr>
              <a:t>email</a:t>
            </a:r>
            <a:r>
              <a:rPr lang="en-US" sz="1800" dirty="0">
                <a:effectLst/>
                <a:latin typeface="CMTI9"/>
              </a:rPr>
              <a:t>.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EE5B2029-04E9-22C9-BBF5-C551B0967370}"/>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236397348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6A74F8-F7CA-0796-800B-D012884BA1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FA14E8-7C97-B2A2-BA32-3B3FAB8F90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DFE786-6850-B143-EA88-E3BCEBFBC2D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Los datos de entrenamientos se dividen en K sub-conjuntos. Con esta separación, realizamos el proceso de validación que vimos previamente, pero K veces. Cada vez vamos eligiendo set de validación a un conjunto K y a los restantes K-1 como entrenamiento. Una vez finalizado, los errores medidos se promedian para obtener la efectividad total del modelo.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868FE515-E115-4C11-840A-78C4FA2AA8AA}"/>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59139229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17C60-734C-6A41-3DFF-3FAB244153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462083-0D3C-6C10-0460-3C6BE57141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7F0026-B5E6-1761-A3C2-E7A82AB974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Los datos de entrenamientos se dividen en K sub-conjuntos. Con esta separación, realizamos el proceso de validación que vimos previamente, pero K veces. Cada vez vamos eligiendo set de validación a un conjunto K y a los restantes K-1 como entrenamiento. Una vez finalizado, los errores medidos se promedian para obtener la efectividad total del modelo.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D156CC21-87ED-93BC-E59D-3BB3EC9D129F}"/>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271663638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1BDCDA-9393-DB4E-BE09-3446AB4A7F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7037F9-EA6E-1890-7E53-B1529B6D24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0AF468-F06C-7D1D-F386-D23B94F066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Los datos de entrenamientos se dividen en K sub-conjuntos. Con esta separación, realizamos el proceso de validación que vimos previamente, pero K veces. Cada vez vamos eligiendo set de validación a un conjunto K y a los restantes K-1 como entrenamiento. Una vez finalizado, los errores medidos se promedian para obtener la efectividad total del modelo.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DBDCA3EC-BEED-523B-26C9-D4B9EE479D6F}"/>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76746351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F20295-179A-3C59-C6A1-111E173F30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2B19D6-A2D1-79E8-9B12-221C714D58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73AE13-E2B1-1F2A-530E-C70315F79D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Los datos de entrenamientos se dividen en K sub-conjuntos. Con esta separación, realizamos el proceso de validación que vimos previamente, pero K veces. Cada vez vamos eligiendo set de validación a un conjunto K y a los restantes K-1 como entrenamiento. Una vez finalizado, los errores medidos se promedian para obtener la efectividad total del modelo.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C2A7CDCE-1A14-7A73-CE99-710F0038B572}"/>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101404265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6F3613-E661-1FD0-D532-3FB07E9918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CFD893-EA4A-26AE-8D16-D7917B34AA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CE58D9-2F5D-58AA-C1D5-FE4EBC4A9D8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Los datos de entrenamientos se dividen en K sub-conjuntos. Con esta separación, realizamos el proceso de validación que vimos previamente, pero K veces. Cada vez vamos eligiendo set de validación a un conjunto K y a los restantes K-1 como entrenamiento. Una vez finalizado, los errores medidos se promedian para obtener la efectividad total del modelo.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9833EC0-A19B-BAAF-6DCA-F3FF99E1BF6C}"/>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16383376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7084B6-EA51-C8BF-C40A-1C6B71D5B0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5B3BF7-9F2D-D16A-A467-2906B4AC5D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89E954-6274-2CB0-E5EB-A0936BC1992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6000" dirty="0"/>
              <a:t>Los datos de entrenamientos se dividen en K sub-conjuntos. Con esta separación, realizamos el proceso de validación que vimos previamente, pero K veces. Cada vez vamos eligiendo set de validación a un conjunto K y a los restantes K-1 como entrenamiento. Una vez finalizado, los errores medidos se promedian para obtener la efectividad total del modelo.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7B25B369-BA87-27FE-9C1C-FD94745F3119}"/>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131461151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66</a:t>
            </a:fld>
            <a:endParaRPr lang="es-ES_tradnl"/>
          </a:p>
        </p:txBody>
      </p:sp>
    </p:spTree>
    <p:extLst>
      <p:ext uri="{BB962C8B-B14F-4D97-AF65-F5344CB8AC3E}">
        <p14:creationId xmlns:p14="http://schemas.microsoft.com/office/powerpoint/2010/main" val="312963943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227AB-7B15-DD30-E600-3665DEA00E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39A556-AF77-DE35-C074-804E2E4826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2F5A67-72D3-F5EE-3DF7-30A00AEB2DD0}"/>
              </a:ext>
            </a:extLst>
          </p:cNvPr>
          <p:cNvSpPr>
            <a:spLocks noGrp="1"/>
          </p:cNvSpPr>
          <p:nvPr>
            <p:ph type="body" idx="1"/>
          </p:nvPr>
        </p:nvSpPr>
        <p:spPr/>
        <p:txBody>
          <a:bodyPr/>
          <a:lstStyle/>
          <a:p>
            <a:pPr marL="0" indent="0">
              <a:buNone/>
            </a:pPr>
            <a:r>
              <a:rPr lang="es-ES_tradnl" sz="6000" dirty="0"/>
              <a:t>La estrategia anterior versa sobre los datos, pero también podemos trabajar sobre los modelos. Una forma es usando </a:t>
            </a:r>
            <a:r>
              <a:rPr lang="es-ES_tradnl" sz="6000" b="1" dirty="0">
                <a:solidFill>
                  <a:schemeClr val="accent3">
                    <a:lumMod val="75000"/>
                  </a:schemeClr>
                </a:solidFill>
              </a:rPr>
              <a:t>métodos de regularización</a:t>
            </a:r>
            <a:r>
              <a:rPr lang="es-ES_tradnl" sz="6000" dirty="0"/>
              <a:t>.</a:t>
            </a:r>
          </a:p>
          <a:p>
            <a:pPr marL="0" indent="0">
              <a:buNone/>
            </a:pPr>
            <a:r>
              <a:rPr lang="es-ES_tradnl" sz="6000" dirty="0"/>
              <a:t>La </a:t>
            </a:r>
            <a:r>
              <a:rPr lang="es-ES_tradnl" sz="6000" b="1" dirty="0">
                <a:solidFill>
                  <a:schemeClr val="accent6">
                    <a:lumMod val="60000"/>
                    <a:lumOff val="40000"/>
                  </a:schemeClr>
                </a:solidFill>
              </a:rPr>
              <a:t>regularización</a:t>
            </a:r>
            <a:r>
              <a:rPr lang="es-ES_tradnl" sz="6000" dirty="0"/>
              <a:t> es un método que nos permite restringir el proceso de estimación, se usa para evitar un posible sobre ajuste del modelo (</a:t>
            </a:r>
            <a:r>
              <a:rPr lang="es-ES_tradnl" sz="6000" dirty="0" err="1"/>
              <a:t>overfitting</a:t>
            </a:r>
            <a:r>
              <a:rPr lang="es-ES_tradnl" sz="6000" dirty="0"/>
              <a:t>).</a:t>
            </a:r>
          </a:p>
          <a:p>
            <a:pPr marL="0" indent="0">
              <a:buNone/>
            </a:pPr>
            <a:r>
              <a:rPr lang="es-ES_tradnl" sz="6000" dirty="0"/>
              <a:t>La forma en que funciona esto es restringiendo que valores pueden adoptar los parámetros de entrenamiento del modelo o achicándolos. </a:t>
            </a:r>
          </a:p>
          <a:p>
            <a:pPr marL="0" indent="0">
              <a:buNone/>
            </a:pPr>
            <a:r>
              <a:rPr lang="es-ES_tradnl" sz="6000" dirty="0"/>
              <a:t>Lo que buscamos en ese caso, es reducir el </a:t>
            </a:r>
            <a:r>
              <a:rPr lang="es-ES_tradnl" sz="6000" b="1" dirty="0">
                <a:solidFill>
                  <a:srgbClr val="00B050"/>
                </a:solidFill>
              </a:rPr>
              <a:t>error de varianza</a:t>
            </a:r>
            <a:r>
              <a:rPr lang="es-ES_tradnl" sz="6000" dirty="0"/>
              <a:t>, ya que el modelo no se va a poder mover tan libremente, pero aumentamos el </a:t>
            </a:r>
            <a:r>
              <a:rPr lang="es-ES_tradnl" sz="6000" b="1" dirty="0">
                <a:solidFill>
                  <a:srgbClr val="FF0000"/>
                </a:solidFill>
              </a:rPr>
              <a:t>error de sesgo</a:t>
            </a:r>
            <a:r>
              <a:rPr lang="es-ES_tradnl" sz="6000" dirty="0"/>
              <a:t>, pero de tan suerte que lo que disminuye la varianza es mayor al aumento del sesgo.</a:t>
            </a:r>
          </a:p>
          <a:p>
            <a:pPr marL="0" indent="0">
              <a:buNone/>
            </a:pPr>
            <a:endParaRPr lang="es-ES_tradnl"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DDEB8A1-8928-5367-5F7F-809909F17A22}"/>
              </a:ext>
            </a:extLst>
          </p:cNvPr>
          <p:cNvSpPr>
            <a:spLocks noGrp="1"/>
          </p:cNvSpPr>
          <p:nvPr>
            <p:ph type="sldNum" sz="quarter" idx="5"/>
          </p:nvPr>
        </p:nvSpPr>
        <p:spPr/>
        <p:txBody>
          <a:bodyPr/>
          <a:lstStyle/>
          <a:p>
            <a:fld id="{10A8952F-1C0B-F641-899D-BA69BEE8A7E7}" type="slidenum">
              <a:rPr lang="es-ES_tradnl" smtClean="0"/>
              <a:t>67</a:t>
            </a:fld>
            <a:endParaRPr lang="es-ES_tradnl"/>
          </a:p>
        </p:txBody>
      </p:sp>
    </p:spTree>
    <p:extLst>
      <p:ext uri="{BB962C8B-B14F-4D97-AF65-F5344CB8AC3E}">
        <p14:creationId xmlns:p14="http://schemas.microsoft.com/office/powerpoint/2010/main" val="260871259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A81A5A-2336-103A-2BDA-218D8E6E61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547262-7C43-7A9E-F6A3-48ACB808F6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5A1EDC-1A15-63C8-072E-14E1266FEEE4}"/>
              </a:ext>
            </a:extLst>
          </p:cNvPr>
          <p:cNvSpPr>
            <a:spLocks noGrp="1"/>
          </p:cNvSpPr>
          <p:nvPr>
            <p:ph type="body" idx="1"/>
          </p:nvPr>
        </p:nvSpPr>
        <p:spPr/>
        <p:txBody>
          <a:bodyPr/>
          <a:lstStyle/>
          <a:p>
            <a:pPr marL="0" indent="0">
              <a:buNone/>
            </a:pPr>
            <a:r>
              <a:rPr lang="es-ES_tradnl" sz="6000" dirty="0"/>
              <a:t>La estrategia anterior versa sobre los datos, pero también podemos trabajar sobre los modelos. Una forma es usando </a:t>
            </a:r>
            <a:r>
              <a:rPr lang="es-ES_tradnl" sz="6000" b="1" dirty="0">
                <a:solidFill>
                  <a:schemeClr val="accent3">
                    <a:lumMod val="75000"/>
                  </a:schemeClr>
                </a:solidFill>
              </a:rPr>
              <a:t>métodos de regularización</a:t>
            </a:r>
            <a:r>
              <a:rPr lang="es-ES_tradnl" sz="6000" dirty="0"/>
              <a:t>.</a:t>
            </a:r>
          </a:p>
          <a:p>
            <a:pPr marL="0" indent="0">
              <a:buNone/>
            </a:pPr>
            <a:r>
              <a:rPr lang="es-ES_tradnl" sz="6000" dirty="0"/>
              <a:t>La </a:t>
            </a:r>
            <a:r>
              <a:rPr lang="es-ES_tradnl" sz="6000" b="1" dirty="0">
                <a:solidFill>
                  <a:schemeClr val="accent6">
                    <a:lumMod val="60000"/>
                    <a:lumOff val="40000"/>
                  </a:schemeClr>
                </a:solidFill>
              </a:rPr>
              <a:t>regularización</a:t>
            </a:r>
            <a:r>
              <a:rPr lang="es-ES_tradnl" sz="6000" dirty="0"/>
              <a:t> es un método que nos permite restringir el proceso de estimación, se usa para evitar un posible sobre ajuste del modelo (</a:t>
            </a:r>
            <a:r>
              <a:rPr lang="es-ES_tradnl" sz="6000" dirty="0" err="1"/>
              <a:t>overfitting</a:t>
            </a:r>
            <a:r>
              <a:rPr lang="es-ES_tradnl" sz="6000" dirty="0"/>
              <a:t>).</a:t>
            </a:r>
          </a:p>
          <a:p>
            <a:pPr marL="0" indent="0">
              <a:buNone/>
            </a:pPr>
            <a:r>
              <a:rPr lang="es-ES_tradnl" sz="6000" dirty="0"/>
              <a:t>La forma en que funciona esto es restringiendo que valores pueden adoptar los parámetros de entrenamiento del modelo o achicándolos. </a:t>
            </a:r>
          </a:p>
          <a:p>
            <a:pPr marL="0" indent="0">
              <a:buNone/>
            </a:pPr>
            <a:r>
              <a:rPr lang="es-ES_tradnl" sz="6000" dirty="0"/>
              <a:t>Lo que buscamos en ese caso, es reducir el </a:t>
            </a:r>
            <a:r>
              <a:rPr lang="es-ES_tradnl" sz="6000" b="1" dirty="0">
                <a:solidFill>
                  <a:srgbClr val="00B050"/>
                </a:solidFill>
              </a:rPr>
              <a:t>error de varianza</a:t>
            </a:r>
            <a:r>
              <a:rPr lang="es-ES_tradnl" sz="6000" dirty="0"/>
              <a:t>, ya que el modelo no se va a poder mover tan libremente, pero aumentamos el </a:t>
            </a:r>
            <a:r>
              <a:rPr lang="es-ES_tradnl" sz="6000" b="1" dirty="0">
                <a:solidFill>
                  <a:srgbClr val="FF0000"/>
                </a:solidFill>
              </a:rPr>
              <a:t>error de sesgo</a:t>
            </a:r>
            <a:r>
              <a:rPr lang="es-ES_tradnl" sz="6000" dirty="0"/>
              <a:t>, pero de tan suerte que lo que disminuye la varianza es mayor al aumento del sesgo.</a:t>
            </a:r>
          </a:p>
          <a:p>
            <a:pPr marL="0" indent="0">
              <a:buNone/>
            </a:pPr>
            <a:endParaRPr lang="es-ES_tradnl"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A1D5B47-65C7-63BA-ECFA-51CDE0EE312C}"/>
              </a:ext>
            </a:extLst>
          </p:cNvPr>
          <p:cNvSpPr>
            <a:spLocks noGrp="1"/>
          </p:cNvSpPr>
          <p:nvPr>
            <p:ph type="sldNum" sz="quarter" idx="5"/>
          </p:nvPr>
        </p:nvSpPr>
        <p:spPr/>
        <p:txBody>
          <a:bodyPr/>
          <a:lstStyle/>
          <a:p>
            <a:fld id="{10A8952F-1C0B-F641-899D-BA69BEE8A7E7}" type="slidenum">
              <a:rPr lang="es-ES_tradnl" smtClean="0"/>
              <a:t>68</a:t>
            </a:fld>
            <a:endParaRPr lang="es-ES_tradnl"/>
          </a:p>
        </p:txBody>
      </p:sp>
    </p:spTree>
    <p:extLst>
      <p:ext uri="{BB962C8B-B14F-4D97-AF65-F5344CB8AC3E}">
        <p14:creationId xmlns:p14="http://schemas.microsoft.com/office/powerpoint/2010/main" val="340555526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3073F1-126F-2EC5-9DDB-86C1313A7C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5FD5E4-55AD-74F0-F770-163EE7EB5C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415017-3081-0AEA-56DD-B902B4BF8303}"/>
              </a:ext>
            </a:extLst>
          </p:cNvPr>
          <p:cNvSpPr>
            <a:spLocks noGrp="1"/>
          </p:cNvSpPr>
          <p:nvPr>
            <p:ph type="body" idx="1"/>
          </p:nvPr>
        </p:nvSpPr>
        <p:spPr/>
        <p:txBody>
          <a:bodyPr/>
          <a:lstStyle/>
          <a:p>
            <a:pPr marL="0" indent="0">
              <a:buNone/>
            </a:pPr>
            <a:r>
              <a:rPr lang="es-ES_tradnl" sz="6000" dirty="0"/>
              <a:t> La estrategia anterior versa sobre los datos, pero también podemos trabajar sobre los modelos. Una forma es usando </a:t>
            </a:r>
            <a:r>
              <a:rPr lang="es-ES_tradnl" sz="6000" b="1" dirty="0">
                <a:solidFill>
                  <a:schemeClr val="accent3">
                    <a:lumMod val="75000"/>
                  </a:schemeClr>
                </a:solidFill>
              </a:rPr>
              <a:t>métodos de regularización</a:t>
            </a:r>
            <a:r>
              <a:rPr lang="es-ES_tradnl" sz="6000" dirty="0"/>
              <a:t>.</a:t>
            </a:r>
          </a:p>
          <a:p>
            <a:pPr marL="0" indent="0">
              <a:buNone/>
            </a:pPr>
            <a:r>
              <a:rPr lang="es-ES_tradnl" sz="6000" dirty="0"/>
              <a:t>La </a:t>
            </a:r>
            <a:r>
              <a:rPr lang="es-ES_tradnl" sz="6000" b="1" dirty="0">
                <a:solidFill>
                  <a:schemeClr val="accent6">
                    <a:lumMod val="60000"/>
                    <a:lumOff val="40000"/>
                  </a:schemeClr>
                </a:solidFill>
              </a:rPr>
              <a:t>regularización</a:t>
            </a:r>
            <a:r>
              <a:rPr lang="es-ES_tradnl" sz="6000" dirty="0"/>
              <a:t> es un método que nos permite restringir el proceso de estimación, se usa para evitar un posible sobre ajuste del modelo (</a:t>
            </a:r>
            <a:r>
              <a:rPr lang="es-ES_tradnl" sz="6000" dirty="0" err="1"/>
              <a:t>overfitting</a:t>
            </a:r>
            <a:r>
              <a:rPr lang="es-ES_tradnl" sz="6000" dirty="0"/>
              <a:t>).</a:t>
            </a:r>
          </a:p>
          <a:p>
            <a:pPr marL="0" indent="0">
              <a:buNone/>
            </a:pPr>
            <a:r>
              <a:rPr lang="es-ES_tradnl" sz="6000" dirty="0"/>
              <a:t>La forma en que funciona esto es restringiendo que valores pueden adoptar los parámetros de entrenamiento del modelo o achicándolos. </a:t>
            </a:r>
          </a:p>
          <a:p>
            <a:pPr marL="0" indent="0">
              <a:buNone/>
            </a:pPr>
            <a:r>
              <a:rPr lang="es-ES_tradnl" sz="6000" dirty="0"/>
              <a:t>Lo que buscamos en ese caso, es reducir el </a:t>
            </a:r>
            <a:r>
              <a:rPr lang="es-ES_tradnl" sz="6000" b="1" dirty="0">
                <a:solidFill>
                  <a:srgbClr val="00B050"/>
                </a:solidFill>
              </a:rPr>
              <a:t>error de varianza</a:t>
            </a:r>
            <a:r>
              <a:rPr lang="es-ES_tradnl" sz="6000" dirty="0"/>
              <a:t>, ya que el modelo no se va a poder mover tan libremente, pero aumentamos el </a:t>
            </a:r>
            <a:r>
              <a:rPr lang="es-ES_tradnl" sz="6000" b="1" dirty="0">
                <a:solidFill>
                  <a:srgbClr val="FF0000"/>
                </a:solidFill>
              </a:rPr>
              <a:t>error de sesgo</a:t>
            </a:r>
            <a:r>
              <a:rPr lang="es-ES_tradnl" sz="6000" dirty="0"/>
              <a:t>, pero de tan suerte que lo que disminuye la varianza es mayor al aumento del sesgo.</a:t>
            </a:r>
          </a:p>
          <a:p>
            <a:pPr marL="0" indent="0">
              <a:buNone/>
            </a:pPr>
            <a:endParaRPr lang="es-ES_tradnl"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349BAE3-71BD-4453-6F16-95D2B9CD1814}"/>
              </a:ext>
            </a:extLst>
          </p:cNvPr>
          <p:cNvSpPr>
            <a:spLocks noGrp="1"/>
          </p:cNvSpPr>
          <p:nvPr>
            <p:ph type="sldNum" sz="quarter" idx="5"/>
          </p:nvPr>
        </p:nvSpPr>
        <p:spPr/>
        <p:txBody>
          <a:bodyPr/>
          <a:lstStyle/>
          <a:p>
            <a:fld id="{10A8952F-1C0B-F641-899D-BA69BEE8A7E7}" type="slidenum">
              <a:rPr lang="es-ES_tradnl" smtClean="0"/>
              <a:t>69</a:t>
            </a:fld>
            <a:endParaRPr lang="es-ES_tradnl"/>
          </a:p>
        </p:txBody>
      </p:sp>
    </p:spTree>
    <p:extLst>
      <p:ext uri="{BB962C8B-B14F-4D97-AF65-F5344CB8AC3E}">
        <p14:creationId xmlns:p14="http://schemas.microsoft.com/office/powerpoint/2010/main" val="2403337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a:t>
            </a:r>
            <a:r>
              <a:rPr lang="en-US" sz="8000" dirty="0" err="1"/>
              <a:t>antígeno</a:t>
            </a:r>
            <a:r>
              <a:rPr lang="en-US" sz="8000" dirty="0"/>
              <a:t> </a:t>
            </a:r>
            <a:r>
              <a:rPr lang="en-US" sz="8000" dirty="0" err="1"/>
              <a:t>prostático</a:t>
            </a:r>
            <a:r>
              <a:rPr lang="en-US" sz="8000" dirty="0"/>
              <a:t> </a:t>
            </a:r>
            <a:r>
              <a:rPr lang="en-US" sz="8000" dirty="0" err="1"/>
              <a:t>específico</a:t>
            </a:r>
            <a:r>
              <a:rPr lang="en-US" sz="8000" dirty="0"/>
              <a:t> o PSA es </a:t>
            </a:r>
            <a:r>
              <a:rPr lang="en-US" sz="8000" dirty="0" err="1"/>
              <a:t>una</a:t>
            </a:r>
            <a:r>
              <a:rPr lang="en-US" sz="8000" dirty="0"/>
              <a:t> </a:t>
            </a:r>
            <a:r>
              <a:rPr lang="en-US" sz="8000" dirty="0" err="1"/>
              <a:t>proteína</a:t>
            </a:r>
            <a:r>
              <a:rPr lang="en-US" sz="8000" dirty="0"/>
              <a:t> que </a:t>
            </a:r>
            <a:r>
              <a:rPr lang="en-US" sz="8000" dirty="0" err="1"/>
              <a:t>producen</a:t>
            </a:r>
            <a:r>
              <a:rPr lang="en-US" sz="8000" dirty="0"/>
              <a:t> tanto las </a:t>
            </a:r>
            <a:r>
              <a:rPr lang="en-US" sz="8000" dirty="0" err="1"/>
              <a:t>células</a:t>
            </a:r>
            <a:r>
              <a:rPr lang="en-US" sz="8000" dirty="0"/>
              <a:t> </a:t>
            </a:r>
            <a:r>
              <a:rPr lang="en-US" sz="8000" dirty="0" err="1"/>
              <a:t>normales</a:t>
            </a:r>
            <a:r>
              <a:rPr lang="en-US" sz="8000" dirty="0"/>
              <a:t> </a:t>
            </a:r>
            <a:r>
              <a:rPr lang="en-US" sz="8000" dirty="0" err="1"/>
              <a:t>como</a:t>
            </a:r>
            <a:r>
              <a:rPr lang="en-US" sz="8000" dirty="0"/>
              <a:t> las </a:t>
            </a:r>
            <a:r>
              <a:rPr lang="en-US" sz="8000" dirty="0" err="1"/>
              <a:t>células</a:t>
            </a:r>
            <a:r>
              <a:rPr lang="en-US" sz="8000" dirty="0"/>
              <a:t> </a:t>
            </a:r>
            <a:r>
              <a:rPr lang="en-US" sz="8000" dirty="0" err="1"/>
              <a:t>malignas</a:t>
            </a:r>
            <a:r>
              <a:rPr lang="en-US" sz="8000" dirty="0"/>
              <a:t> (</a:t>
            </a:r>
            <a:r>
              <a:rPr lang="en-US" sz="8000" dirty="0" err="1"/>
              <a:t>cancerosas</a:t>
            </a:r>
            <a:r>
              <a:rPr lang="en-US" sz="8000" dirty="0"/>
              <a:t>) de la </a:t>
            </a:r>
            <a:r>
              <a:rPr lang="en-US" sz="8000" dirty="0" err="1"/>
              <a:t>próstata</a:t>
            </a:r>
            <a:r>
              <a:rPr lang="en-US" sz="8000" dirty="0"/>
              <a:t>. La </a:t>
            </a:r>
            <a:r>
              <a:rPr lang="en-US" sz="8000" dirty="0" err="1"/>
              <a:t>prueba</a:t>
            </a:r>
            <a:r>
              <a:rPr lang="en-US" sz="8000" dirty="0"/>
              <a:t> del PSA se </a:t>
            </a:r>
            <a:r>
              <a:rPr lang="en-US" sz="8000" dirty="0" err="1"/>
              <a:t>usa</a:t>
            </a:r>
            <a:r>
              <a:rPr lang="en-US" sz="8000" dirty="0"/>
              <a:t> para </a:t>
            </a:r>
            <a:r>
              <a:rPr lang="en-US" sz="8000" dirty="0" err="1"/>
              <a:t>medir</a:t>
            </a:r>
            <a:r>
              <a:rPr lang="en-US" sz="8000" dirty="0"/>
              <a:t> la </a:t>
            </a:r>
            <a:r>
              <a:rPr lang="en-US" sz="8000" dirty="0" err="1"/>
              <a:t>concentración</a:t>
            </a:r>
            <a:r>
              <a:rPr lang="en-US" sz="8000" dirty="0"/>
              <a:t> del PSA </a:t>
            </a:r>
            <a:r>
              <a:rPr lang="en-US" sz="8000" dirty="0" err="1"/>
              <a:t>en</a:t>
            </a:r>
            <a:r>
              <a:rPr lang="en-US" sz="8000" dirty="0"/>
              <a:t> la </a:t>
            </a:r>
            <a:r>
              <a:rPr lang="en-US" sz="8000" dirty="0" err="1"/>
              <a:t>sangre</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La </a:t>
            </a:r>
            <a:r>
              <a:rPr lang="en-US" sz="8000" dirty="0" err="1"/>
              <a:t>prostatectomía</a:t>
            </a:r>
            <a:r>
              <a:rPr lang="en-US" sz="8000" dirty="0"/>
              <a:t> radical </a:t>
            </a:r>
            <a:r>
              <a:rPr lang="en-US" sz="8000" dirty="0" err="1"/>
              <a:t>laparoscópica</a:t>
            </a:r>
            <a:r>
              <a:rPr lang="en-US" sz="8000" dirty="0"/>
              <a:t> es </a:t>
            </a:r>
            <a:r>
              <a:rPr lang="en-US" sz="8000" dirty="0" err="1"/>
              <a:t>una</a:t>
            </a:r>
            <a:r>
              <a:rPr lang="en-US" sz="8000" dirty="0"/>
              <a:t> forma de </a:t>
            </a:r>
            <a:r>
              <a:rPr lang="en-US" sz="8000" dirty="0" err="1"/>
              <a:t>prostatectomía</a:t>
            </a:r>
            <a:r>
              <a:rPr lang="en-US" sz="8000" dirty="0"/>
              <a:t> radical, </a:t>
            </a:r>
            <a:r>
              <a:rPr lang="en-US" sz="8000" dirty="0" err="1"/>
              <a:t>una</a:t>
            </a:r>
            <a:r>
              <a:rPr lang="en-US" sz="8000" dirty="0"/>
              <a:t> </a:t>
            </a:r>
            <a:r>
              <a:rPr lang="en-US" sz="8000" dirty="0" err="1"/>
              <a:t>operación</a:t>
            </a:r>
            <a:r>
              <a:rPr lang="en-US" sz="8000" dirty="0"/>
              <a:t> para </a:t>
            </a:r>
            <a:r>
              <a:rPr lang="en-US" sz="8000" dirty="0" err="1"/>
              <a:t>el</a:t>
            </a:r>
            <a:r>
              <a:rPr lang="en-US" sz="8000" dirty="0"/>
              <a:t> </a:t>
            </a:r>
            <a:r>
              <a:rPr lang="en-US" sz="8000" dirty="0" err="1"/>
              <a:t>cáncer</a:t>
            </a:r>
            <a:r>
              <a:rPr lang="en-US" sz="8000" dirty="0"/>
              <a:t> de </a:t>
            </a:r>
            <a:r>
              <a:rPr lang="en-US" sz="8000" dirty="0" err="1"/>
              <a:t>próstata</a:t>
            </a:r>
            <a:r>
              <a:rPr lang="en-US" sz="8000" dirty="0"/>
              <a:t>. </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162169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Una vez establecidos estos grupos, la empresa puede establecer estrategias de marketing diferentes para cada uno de estos grupos. </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3063586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1646304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3/16/25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3/16/25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3/16/25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3/16/25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3/16/25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3/16/25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3/16/25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3/16/25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3/16/25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3/16/25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3/16/25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3/16/25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0.png"/><Relationship Id="rId4" Type="http://schemas.openxmlformats.org/officeDocument/2006/relationships/image" Target="../media/image210.png"/></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4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4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7.png"/></Relationships>
</file>

<file path=ppt/slides/_rels/slide4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5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5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34.jpg"/></Relationships>
</file>

<file path=ppt/slides/_rels/slide5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5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5.png"/></Relationships>
</file>

<file path=ppt/slides/_rels/slide5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59.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0.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5.png"/></Relationships>
</file>

<file path=ppt/slides/_rels/slide6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7.png"/><Relationship Id="rId4" Type="http://schemas.openxmlformats.org/officeDocument/2006/relationships/image" Target="../media/image4.png"/></Relationships>
</file>

<file path=ppt/slides/_rels/slide6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38.png"/><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7.png"/><Relationship Id="rId4" Type="http://schemas.openxmlformats.org/officeDocument/2006/relationships/image" Target="../media/image4.png"/></Relationships>
</file>

<file path=ppt/slides/_rels/slide6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1.png"/><Relationship Id="rId2" Type="http://schemas.openxmlformats.org/officeDocument/2006/relationships/notesSlide" Target="../notesSlides/notesSlide63.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4.png"/></Relationships>
</file>

<file path=ppt/slides/_rels/slide6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1.png"/><Relationship Id="rId2" Type="http://schemas.openxmlformats.org/officeDocument/2006/relationships/notesSlide" Target="../notesSlides/notesSlide64.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4.png"/></Relationships>
</file>

<file path=ppt/slides/_rels/slide6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7" Type="http://schemas.openxmlformats.org/officeDocument/2006/relationships/image" Target="../media/image41.png"/><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4.png"/></Relationships>
</file>

<file path=ppt/slides/_rels/slide6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6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6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3"/>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introducción a Aprendizaje automático</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4"/>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Datos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54693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Lo más importante en Aprendizaje Automático son los… </a:t>
            </a:r>
          </a:p>
        </p:txBody>
      </p:sp>
      <p:pic>
        <p:nvPicPr>
          <p:cNvPr id="12" name="Picture 11">
            <a:extLst>
              <a:ext uri="{FF2B5EF4-FFF2-40B4-BE49-F238E27FC236}">
                <a16:creationId xmlns:a16="http://schemas.microsoft.com/office/drawing/2014/main" id="{3A543F37-48C0-A759-E4DA-CE96759BD051}"/>
              </a:ext>
            </a:extLst>
          </p:cNvPr>
          <p:cNvPicPr>
            <a:picLocks noChangeAspect="1"/>
          </p:cNvPicPr>
          <p:nvPr/>
        </p:nvPicPr>
        <p:blipFill>
          <a:blip r:embed="rId3"/>
          <a:stretch>
            <a:fillRect/>
          </a:stretch>
        </p:blipFill>
        <p:spPr>
          <a:xfrm>
            <a:off x="2081846" y="3083348"/>
            <a:ext cx="2343695" cy="2725819"/>
          </a:xfrm>
          <a:prstGeom prst="rect">
            <a:avLst/>
          </a:prstGeom>
        </p:spPr>
      </p:pic>
      <p:pic>
        <p:nvPicPr>
          <p:cNvPr id="13" name="Picture 12">
            <a:extLst>
              <a:ext uri="{FF2B5EF4-FFF2-40B4-BE49-F238E27FC236}">
                <a16:creationId xmlns:a16="http://schemas.microsoft.com/office/drawing/2014/main" id="{254D3EBF-C478-E92E-335F-459DC9F514A4}"/>
              </a:ext>
            </a:extLst>
          </p:cNvPr>
          <p:cNvPicPr>
            <a:picLocks noChangeAspect="1"/>
          </p:cNvPicPr>
          <p:nvPr/>
        </p:nvPicPr>
        <p:blipFill>
          <a:blip r:embed="rId4"/>
          <a:stretch>
            <a:fillRect/>
          </a:stretch>
        </p:blipFill>
        <p:spPr>
          <a:xfrm>
            <a:off x="3959311" y="2556475"/>
            <a:ext cx="5751351" cy="3407788"/>
          </a:xfrm>
          <a:prstGeom prst="rect">
            <a:avLst/>
          </a:prstGeom>
        </p:spPr>
      </p:pic>
    </p:spTree>
    <p:extLst>
      <p:ext uri="{BB962C8B-B14F-4D97-AF65-F5344CB8AC3E}">
        <p14:creationId xmlns:p14="http://schemas.microsoft.com/office/powerpoint/2010/main" val="12081865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5F0E6F-31C6-1692-CFAB-3DC05198E1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292EFC-3E10-8EC5-F979-4E7656A8DDBE}"/>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63147B16-E8D5-A708-F0BA-3A59D59B2A5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FB411512-15D0-75C1-4F8A-496A50A4644C}"/>
              </a:ext>
            </a:extLst>
          </p:cNvPr>
          <p:cNvSpPr>
            <a:spLocks noGrp="1"/>
          </p:cNvSpPr>
          <p:nvPr>
            <p:ph idx="1"/>
          </p:nvPr>
        </p:nvSpPr>
        <p:spPr>
          <a:xfrm>
            <a:off x="700636" y="1593908"/>
            <a:ext cx="10691264" cy="4335305"/>
          </a:xfrm>
        </p:spPr>
        <p:txBody>
          <a:bodyPr>
            <a:normAutofit/>
          </a:bodyPr>
          <a:lstStyle/>
          <a:p>
            <a:pPr marL="0" indent="0">
              <a:buNone/>
            </a:pPr>
            <a:r>
              <a:rPr lang="es-ES" sz="1800" dirty="0"/>
              <a:t>Nos permite describir un objeto al que podemos llamar </a:t>
            </a:r>
            <a:r>
              <a:rPr lang="es-ES" sz="1800" b="1" dirty="0">
                <a:solidFill>
                  <a:schemeClr val="accent2"/>
                </a:solidFill>
              </a:rPr>
              <a:t>entidad</a:t>
            </a:r>
            <a:r>
              <a:rPr lang="es-ES" sz="1800" dirty="0"/>
              <a:t>.</a:t>
            </a:r>
          </a:p>
          <a:p>
            <a:pPr marL="0" indent="0">
              <a:buNone/>
            </a:pPr>
            <a:r>
              <a:rPr lang="es-ES" sz="1800" dirty="0"/>
              <a:t>Esta entidad y su información pueden ser diferentes a pesar de que describan un mismo objeto.</a:t>
            </a:r>
            <a:br>
              <a:rPr lang="es-ES" sz="1800" dirty="0"/>
            </a:br>
            <a:r>
              <a:rPr lang="es-ES" sz="1800" i="1" dirty="0"/>
              <a:t>La forma en que se elija representar los datos no solo afecta la forma en que se construyen sus sistemas, sino también los problemas que sus sistemas pueden resolver. </a:t>
            </a:r>
          </a:p>
          <a:p>
            <a:pPr marL="0" indent="0">
              <a:buNone/>
            </a:pPr>
            <a:r>
              <a:rPr lang="es-ES" sz="1800" dirty="0"/>
              <a:t>Por ejemplo, queremos representar un auto:</a:t>
            </a:r>
          </a:p>
        </p:txBody>
      </p:sp>
      <p:pic>
        <p:nvPicPr>
          <p:cNvPr id="3" name="Picture 2">
            <a:extLst>
              <a:ext uri="{FF2B5EF4-FFF2-40B4-BE49-F238E27FC236}">
                <a16:creationId xmlns:a16="http://schemas.microsoft.com/office/drawing/2014/main" id="{769F6A60-5E6C-AF31-2FF7-9614EDC128C1}"/>
              </a:ext>
            </a:extLst>
          </p:cNvPr>
          <p:cNvPicPr>
            <a:picLocks noChangeAspect="1"/>
          </p:cNvPicPr>
          <p:nvPr/>
        </p:nvPicPr>
        <p:blipFill>
          <a:blip r:embed="rId3"/>
          <a:stretch>
            <a:fillRect/>
          </a:stretch>
        </p:blipFill>
        <p:spPr>
          <a:xfrm>
            <a:off x="3845654" y="3404516"/>
            <a:ext cx="3886200" cy="2738265"/>
          </a:xfrm>
          <a:prstGeom prst="rect">
            <a:avLst/>
          </a:prstGeom>
        </p:spPr>
      </p:pic>
      <p:sp>
        <p:nvSpPr>
          <p:cNvPr id="8" name="Rectangle 7">
            <a:extLst>
              <a:ext uri="{FF2B5EF4-FFF2-40B4-BE49-F238E27FC236}">
                <a16:creationId xmlns:a16="http://schemas.microsoft.com/office/drawing/2014/main" id="{E79041D0-0B94-446D-8FB1-FD8772D4B7C4}"/>
              </a:ext>
            </a:extLst>
          </p:cNvPr>
          <p:cNvSpPr/>
          <p:nvPr/>
        </p:nvSpPr>
        <p:spPr>
          <a:xfrm>
            <a:off x="1518407" y="3761560"/>
            <a:ext cx="2423184" cy="1786855"/>
          </a:xfrm>
          <a:prstGeom prst="rect">
            <a:avLst/>
          </a:prstGeom>
          <a:solidFill>
            <a:srgbClr val="E8E6E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solidFill>
                  <a:schemeClr val="tx1"/>
                </a:solidFill>
              </a:rPr>
              <a:t>Compra y ventas de autos</a:t>
            </a:r>
          </a:p>
          <a:p>
            <a:pPr algn="ctr"/>
            <a:endParaRPr lang="es-ES_tradnl" sz="1400" dirty="0">
              <a:solidFill>
                <a:schemeClr val="tx1"/>
              </a:solidFill>
            </a:endParaRPr>
          </a:p>
          <a:p>
            <a:pPr algn="ctr"/>
            <a:r>
              <a:rPr lang="es-ES_tradnl" sz="1400" dirty="0">
                <a:solidFill>
                  <a:schemeClr val="tx1"/>
                </a:solidFill>
              </a:rPr>
              <a:t>Fabricante</a:t>
            </a:r>
          </a:p>
          <a:p>
            <a:pPr algn="ctr"/>
            <a:r>
              <a:rPr lang="es-ES_tradnl" sz="1400" dirty="0">
                <a:solidFill>
                  <a:schemeClr val="tx1"/>
                </a:solidFill>
              </a:rPr>
              <a:t>Modelo</a:t>
            </a:r>
          </a:p>
          <a:p>
            <a:pPr algn="ctr"/>
            <a:r>
              <a:rPr lang="es-ES_tradnl" sz="1400" dirty="0">
                <a:solidFill>
                  <a:schemeClr val="tx1"/>
                </a:solidFill>
              </a:rPr>
              <a:t>Año</a:t>
            </a:r>
          </a:p>
          <a:p>
            <a:pPr algn="ctr"/>
            <a:r>
              <a:rPr lang="es-ES_tradnl" sz="1400" dirty="0">
                <a:solidFill>
                  <a:schemeClr val="tx1"/>
                </a:solidFill>
              </a:rPr>
              <a:t>Color</a:t>
            </a:r>
          </a:p>
          <a:p>
            <a:pPr algn="ctr"/>
            <a:r>
              <a:rPr lang="es-ES_tradnl" sz="1400" dirty="0">
                <a:solidFill>
                  <a:schemeClr val="tx1"/>
                </a:solidFill>
              </a:rPr>
              <a:t>Precio</a:t>
            </a:r>
          </a:p>
          <a:p>
            <a:pPr algn="ctr"/>
            <a:endParaRPr lang="es-ES_tradnl" sz="1400" dirty="0">
              <a:solidFill>
                <a:schemeClr val="tx1"/>
              </a:solidFill>
            </a:endParaRPr>
          </a:p>
        </p:txBody>
      </p:sp>
      <p:sp>
        <p:nvSpPr>
          <p:cNvPr id="9" name="Rectangle 8">
            <a:extLst>
              <a:ext uri="{FF2B5EF4-FFF2-40B4-BE49-F238E27FC236}">
                <a16:creationId xmlns:a16="http://schemas.microsoft.com/office/drawing/2014/main" id="{B4623E78-3CAF-3FBF-3E74-74A21D40F438}"/>
              </a:ext>
            </a:extLst>
          </p:cNvPr>
          <p:cNvSpPr/>
          <p:nvPr/>
        </p:nvSpPr>
        <p:spPr>
          <a:xfrm>
            <a:off x="8250409" y="3761559"/>
            <a:ext cx="2423184" cy="1786855"/>
          </a:xfrm>
          <a:prstGeom prst="rect">
            <a:avLst/>
          </a:prstGeom>
          <a:solidFill>
            <a:srgbClr val="E8E6E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solidFill>
                  <a:schemeClr val="tx1"/>
                </a:solidFill>
              </a:rPr>
              <a:t>Seguimiento policial</a:t>
            </a:r>
          </a:p>
          <a:p>
            <a:pPr algn="ctr"/>
            <a:endParaRPr lang="es-ES_tradnl" sz="1400" dirty="0">
              <a:solidFill>
                <a:schemeClr val="tx1"/>
              </a:solidFill>
            </a:endParaRPr>
          </a:p>
          <a:p>
            <a:pPr algn="ctr"/>
            <a:r>
              <a:rPr lang="es-ES_tradnl" sz="1400" dirty="0">
                <a:solidFill>
                  <a:schemeClr val="tx1"/>
                </a:solidFill>
              </a:rPr>
              <a:t>Fabricante</a:t>
            </a:r>
          </a:p>
          <a:p>
            <a:pPr algn="ctr"/>
            <a:r>
              <a:rPr lang="es-ES_tradnl" sz="1400" dirty="0">
                <a:solidFill>
                  <a:schemeClr val="tx1"/>
                </a:solidFill>
              </a:rPr>
              <a:t>Modelo</a:t>
            </a:r>
          </a:p>
          <a:p>
            <a:pPr algn="ctr"/>
            <a:r>
              <a:rPr lang="es-ES_tradnl" sz="1400" dirty="0">
                <a:solidFill>
                  <a:schemeClr val="tx1"/>
                </a:solidFill>
              </a:rPr>
              <a:t>Patente</a:t>
            </a:r>
          </a:p>
          <a:p>
            <a:pPr algn="ctr"/>
            <a:r>
              <a:rPr lang="es-ES_tradnl" sz="1400" dirty="0">
                <a:solidFill>
                  <a:schemeClr val="tx1"/>
                </a:solidFill>
              </a:rPr>
              <a:t>Dueño</a:t>
            </a:r>
          </a:p>
          <a:p>
            <a:pPr algn="ctr"/>
            <a:endParaRPr lang="es-ES_tradnl" sz="1400" dirty="0">
              <a:solidFill>
                <a:schemeClr val="tx1"/>
              </a:solidFill>
            </a:endParaRPr>
          </a:p>
        </p:txBody>
      </p:sp>
      <p:cxnSp>
        <p:nvCxnSpPr>
          <p:cNvPr id="11" name="Straight Arrow Connector 10">
            <a:extLst>
              <a:ext uri="{FF2B5EF4-FFF2-40B4-BE49-F238E27FC236}">
                <a16:creationId xmlns:a16="http://schemas.microsoft.com/office/drawing/2014/main" id="{F6AC3DDB-A0EC-51AE-8B8F-31B7F47A357F}"/>
              </a:ext>
            </a:extLst>
          </p:cNvPr>
          <p:cNvCxnSpPr/>
          <p:nvPr/>
        </p:nvCxnSpPr>
        <p:spPr>
          <a:xfrm>
            <a:off x="7362738" y="4654986"/>
            <a:ext cx="7382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902487C-271D-A185-A651-34F3A22B3000}"/>
              </a:ext>
            </a:extLst>
          </p:cNvPr>
          <p:cNvCxnSpPr>
            <a:cxnSpLocks/>
          </p:cNvCxnSpPr>
          <p:nvPr/>
        </p:nvCxnSpPr>
        <p:spPr>
          <a:xfrm flipH="1">
            <a:off x="4134375" y="4654986"/>
            <a:ext cx="7382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45657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17" name="TextBox 16">
            <a:extLst>
              <a:ext uri="{FF2B5EF4-FFF2-40B4-BE49-F238E27FC236}">
                <a16:creationId xmlns:a16="http://schemas.microsoft.com/office/drawing/2014/main" id="{7C51BF92-6616-A2F7-37AD-A600EC277472}"/>
              </a:ext>
            </a:extLst>
          </p:cNvPr>
          <p:cNvSpPr txBox="1"/>
          <p:nvPr/>
        </p:nvSpPr>
        <p:spPr>
          <a:xfrm>
            <a:off x="1135082" y="4324737"/>
            <a:ext cx="1824538" cy="461665"/>
          </a:xfrm>
          <a:prstGeom prst="rect">
            <a:avLst/>
          </a:prstGeom>
          <a:noFill/>
        </p:spPr>
        <p:txBody>
          <a:bodyPr wrap="none" rtlCol="0">
            <a:spAutoFit/>
          </a:bodyPr>
          <a:lstStyle/>
          <a:p>
            <a:pPr algn="ctr"/>
            <a:r>
              <a:rPr lang="es-ES_tradnl" sz="2400" dirty="0"/>
              <a:t>Basura entra</a:t>
            </a:r>
          </a:p>
        </p:txBody>
      </p:sp>
      <p:sp>
        <p:nvSpPr>
          <p:cNvPr id="18" name="TextBox 17">
            <a:extLst>
              <a:ext uri="{FF2B5EF4-FFF2-40B4-BE49-F238E27FC236}">
                <a16:creationId xmlns:a16="http://schemas.microsoft.com/office/drawing/2014/main" id="{174E9F7E-A49B-2B01-3E4D-14A76EA49305}"/>
              </a:ext>
            </a:extLst>
          </p:cNvPr>
          <p:cNvSpPr txBox="1"/>
          <p:nvPr/>
        </p:nvSpPr>
        <p:spPr>
          <a:xfrm>
            <a:off x="9323989" y="4324736"/>
            <a:ext cx="1654620" cy="461665"/>
          </a:xfrm>
          <a:prstGeom prst="rect">
            <a:avLst/>
          </a:prstGeom>
          <a:noFill/>
        </p:spPr>
        <p:txBody>
          <a:bodyPr wrap="none" rtlCol="0">
            <a:spAutoFit/>
          </a:bodyPr>
          <a:lstStyle/>
          <a:p>
            <a:pPr algn="ctr"/>
            <a:r>
              <a:rPr lang="es-ES_tradnl" sz="2400" dirty="0"/>
              <a:t>Basura sale</a:t>
            </a:r>
          </a:p>
        </p:txBody>
      </p:sp>
      <p:pic>
        <p:nvPicPr>
          <p:cNvPr id="4" name="Picture 3" descr="A machine with a pile of trash&#10;&#10;AI-generated content may be incorrect.">
            <a:extLst>
              <a:ext uri="{FF2B5EF4-FFF2-40B4-BE49-F238E27FC236}">
                <a16:creationId xmlns:a16="http://schemas.microsoft.com/office/drawing/2014/main" id="{57892392-E600-BB17-F001-6CE6751AA8AC}"/>
              </a:ext>
            </a:extLst>
          </p:cNvPr>
          <p:cNvPicPr>
            <a:picLocks noChangeAspect="1"/>
          </p:cNvPicPr>
          <p:nvPr/>
        </p:nvPicPr>
        <p:blipFill rotWithShape="1">
          <a:blip r:embed="rId3"/>
          <a:srcRect l="2049" t="5682" r="7173" b="6237"/>
          <a:stretch/>
        </p:blipFill>
        <p:spPr>
          <a:xfrm>
            <a:off x="3894936" y="1848032"/>
            <a:ext cx="4391370" cy="3209467"/>
          </a:xfrm>
          <a:prstGeom prst="rect">
            <a:avLst/>
          </a:prstGeom>
        </p:spPr>
      </p:pic>
      <p:sp>
        <p:nvSpPr>
          <p:cNvPr id="7" name="TextBox 6">
            <a:extLst>
              <a:ext uri="{FF2B5EF4-FFF2-40B4-BE49-F238E27FC236}">
                <a16:creationId xmlns:a16="http://schemas.microsoft.com/office/drawing/2014/main" id="{2D52315B-01E3-CBEB-7781-967DDCC3F7AC}"/>
              </a:ext>
            </a:extLst>
          </p:cNvPr>
          <p:cNvSpPr txBox="1"/>
          <p:nvPr/>
        </p:nvSpPr>
        <p:spPr>
          <a:xfrm>
            <a:off x="5486929" y="4914886"/>
            <a:ext cx="1207383" cy="461665"/>
          </a:xfrm>
          <a:prstGeom prst="rect">
            <a:avLst/>
          </a:prstGeom>
          <a:noFill/>
        </p:spPr>
        <p:txBody>
          <a:bodyPr wrap="none" rtlCol="0">
            <a:spAutoFit/>
          </a:bodyPr>
          <a:lstStyle/>
          <a:p>
            <a:pPr algn="ctr"/>
            <a:r>
              <a:rPr lang="es-ES_tradnl" sz="2400" dirty="0"/>
              <a:t>Modelo</a:t>
            </a:r>
          </a:p>
        </p:txBody>
      </p:sp>
      <p:pic>
        <p:nvPicPr>
          <p:cNvPr id="8" name="Picture 7">
            <a:extLst>
              <a:ext uri="{FF2B5EF4-FFF2-40B4-BE49-F238E27FC236}">
                <a16:creationId xmlns:a16="http://schemas.microsoft.com/office/drawing/2014/main" id="{FE4A04A3-EAE4-5134-F750-254F14599508}"/>
              </a:ext>
            </a:extLst>
          </p:cNvPr>
          <p:cNvPicPr>
            <a:picLocks noChangeAspect="1"/>
          </p:cNvPicPr>
          <p:nvPr/>
        </p:nvPicPr>
        <p:blipFill>
          <a:blip r:embed="rId4"/>
          <a:stretch>
            <a:fillRect/>
          </a:stretch>
        </p:blipFill>
        <p:spPr>
          <a:xfrm>
            <a:off x="923566" y="2649930"/>
            <a:ext cx="2247570" cy="1689257"/>
          </a:xfrm>
          <a:prstGeom prst="rect">
            <a:avLst/>
          </a:prstGeom>
        </p:spPr>
      </p:pic>
      <p:cxnSp>
        <p:nvCxnSpPr>
          <p:cNvPr id="12" name="Straight Arrow Connector 11">
            <a:extLst>
              <a:ext uri="{FF2B5EF4-FFF2-40B4-BE49-F238E27FC236}">
                <a16:creationId xmlns:a16="http://schemas.microsoft.com/office/drawing/2014/main" id="{64538E2E-3D22-AFB8-220B-497937108EBC}"/>
              </a:ext>
            </a:extLst>
          </p:cNvPr>
          <p:cNvCxnSpPr>
            <a:cxnSpLocks/>
          </p:cNvCxnSpPr>
          <p:nvPr/>
        </p:nvCxnSpPr>
        <p:spPr>
          <a:xfrm>
            <a:off x="3184804" y="3457655"/>
            <a:ext cx="1027008" cy="1"/>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0F9B58BC-18CC-BC05-F0E9-52DF1515E1DD}"/>
              </a:ext>
            </a:extLst>
          </p:cNvPr>
          <p:cNvCxnSpPr>
            <a:cxnSpLocks/>
          </p:cNvCxnSpPr>
          <p:nvPr/>
        </p:nvCxnSpPr>
        <p:spPr>
          <a:xfrm>
            <a:off x="7917191" y="3472185"/>
            <a:ext cx="1027008"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pic>
        <p:nvPicPr>
          <p:cNvPr id="16" name="Picture 15">
            <a:extLst>
              <a:ext uri="{FF2B5EF4-FFF2-40B4-BE49-F238E27FC236}">
                <a16:creationId xmlns:a16="http://schemas.microsoft.com/office/drawing/2014/main" id="{40F6366A-FF2A-382C-1D5E-2496E841324A}"/>
              </a:ext>
            </a:extLst>
          </p:cNvPr>
          <p:cNvPicPr>
            <a:picLocks noChangeAspect="1"/>
          </p:cNvPicPr>
          <p:nvPr/>
        </p:nvPicPr>
        <p:blipFill>
          <a:blip r:embed="rId4"/>
          <a:stretch>
            <a:fillRect/>
          </a:stretch>
        </p:blipFill>
        <p:spPr>
          <a:xfrm>
            <a:off x="8748937" y="2649930"/>
            <a:ext cx="2247570" cy="1689257"/>
          </a:xfrm>
          <a:prstGeom prst="rect">
            <a:avLst/>
          </a:prstGeom>
        </p:spPr>
      </p:pic>
    </p:spTree>
    <p:extLst>
      <p:ext uri="{BB962C8B-B14F-4D97-AF65-F5344CB8AC3E}">
        <p14:creationId xmlns:p14="http://schemas.microsoft.com/office/powerpoint/2010/main" val="3104064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Los datos se pueden encontrar en dos formas:</a:t>
            </a:r>
          </a:p>
          <a:p>
            <a:r>
              <a:rPr lang="es-ES" sz="2400" b="1" dirty="0">
                <a:solidFill>
                  <a:schemeClr val="accent6">
                    <a:lumMod val="60000"/>
                    <a:lumOff val="40000"/>
                  </a:schemeClr>
                </a:solidFill>
              </a:rPr>
              <a:t>Datos estructurados: </a:t>
            </a:r>
            <a:r>
              <a:rPr lang="es-ES" sz="2400" dirty="0"/>
              <a:t>Tienen un formato estandarizado que permite tanto al software como a las personas acceder a estos de forma eficaz. Se trata </a:t>
            </a:r>
            <a:r>
              <a:rPr lang="es-ES" sz="2400" b="1" dirty="0">
                <a:solidFill>
                  <a:schemeClr val="accent6">
                    <a:lumMod val="60000"/>
                    <a:lumOff val="40000"/>
                  </a:schemeClr>
                </a:solidFill>
              </a:rPr>
              <a:t>de datos tabulares con filas y columnas que definen claramente sus atributos</a:t>
            </a:r>
            <a:r>
              <a:rPr lang="es-ES" sz="2400" dirty="0"/>
              <a:t>. Las computadoras pueden procesar eficazmente los datos estructurados en busca de información, dado que se trata de información cuantitativa. </a:t>
            </a:r>
          </a:p>
          <a:p>
            <a:r>
              <a:rPr lang="es-ES" sz="2400" b="1" dirty="0">
                <a:solidFill>
                  <a:schemeClr val="accent3">
                    <a:lumMod val="60000"/>
                    <a:lumOff val="40000"/>
                  </a:schemeClr>
                </a:solidFill>
              </a:rPr>
              <a:t>Datos no estructurados: </a:t>
            </a:r>
            <a:r>
              <a:rPr lang="es-ES" sz="2400" dirty="0"/>
              <a:t>Son información sin un </a:t>
            </a:r>
            <a:r>
              <a:rPr lang="es-ES" sz="2400" b="1" i="1" dirty="0">
                <a:solidFill>
                  <a:schemeClr val="accent3">
                    <a:lumMod val="60000"/>
                    <a:lumOff val="40000"/>
                  </a:schemeClr>
                </a:solidFill>
              </a:rPr>
              <a:t>modelo de datos</a:t>
            </a:r>
            <a:r>
              <a:rPr lang="es-ES" sz="2400" b="1" dirty="0">
                <a:solidFill>
                  <a:schemeClr val="accent3">
                    <a:lumMod val="60000"/>
                    <a:lumOff val="40000"/>
                  </a:schemeClr>
                </a:solidFill>
              </a:rPr>
              <a:t> </a:t>
            </a:r>
            <a:r>
              <a:rPr lang="es-ES" sz="2400" dirty="0"/>
              <a:t>establecido o datos que no están ordenados de una manera predefinida. Por ejemplo, archivos de texto, video, informes, e-mails, imágenes.</a:t>
            </a:r>
          </a:p>
        </p:txBody>
      </p:sp>
    </p:spTree>
    <p:extLst>
      <p:ext uri="{BB962C8B-B14F-4D97-AF65-F5344CB8AC3E}">
        <p14:creationId xmlns:p14="http://schemas.microsoft.com/office/powerpoint/2010/main" val="180051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b="1" dirty="0">
                <a:solidFill>
                  <a:schemeClr val="accent6">
                    <a:lumMod val="60000"/>
                    <a:lumOff val="40000"/>
                  </a:schemeClr>
                </a:solidFill>
              </a:rPr>
              <a:t>Datos estructurados </a:t>
            </a:r>
            <a:endParaRPr lang="es-ES" sz="2400" dirty="0"/>
          </a:p>
          <a:p>
            <a:pPr marL="0" indent="0">
              <a:buNone/>
            </a:pPr>
            <a:r>
              <a:rPr lang="es-ES" sz="2400" dirty="0"/>
              <a:t>En aprendizaje automático en general, se usan estructuras de dos dimensiones y notaciones vectoriales para referirnos a los datos:</a:t>
            </a:r>
          </a:p>
          <a:p>
            <a:r>
              <a:rPr lang="es-ES" sz="2400" dirty="0"/>
              <a:t>Cada fila del array es una </a:t>
            </a:r>
            <a:r>
              <a:rPr lang="es-ES" sz="2400" b="1" dirty="0">
                <a:solidFill>
                  <a:schemeClr val="accent3">
                    <a:lumMod val="60000"/>
                    <a:lumOff val="40000"/>
                  </a:schemeClr>
                </a:solidFill>
              </a:rPr>
              <a:t>muestra</a:t>
            </a:r>
            <a:r>
              <a:rPr lang="es-ES" sz="2400" dirty="0"/>
              <a:t>, </a:t>
            </a:r>
            <a:r>
              <a:rPr lang="es-ES" sz="2400" b="1" dirty="0">
                <a:solidFill>
                  <a:schemeClr val="accent3">
                    <a:lumMod val="60000"/>
                    <a:lumOff val="40000"/>
                  </a:schemeClr>
                </a:solidFill>
              </a:rPr>
              <a:t>observación</a:t>
            </a:r>
            <a:r>
              <a:rPr lang="es-ES" sz="2400" dirty="0"/>
              <a:t> o dato puntual.</a:t>
            </a:r>
          </a:p>
          <a:p>
            <a:r>
              <a:rPr lang="es-ES" sz="2400" dirty="0"/>
              <a:t>Cada columna es una </a:t>
            </a:r>
            <a:r>
              <a:rPr lang="es-ES" sz="2400" b="1" dirty="0">
                <a:solidFill>
                  <a:schemeClr val="accent5">
                    <a:lumMod val="60000"/>
                    <a:lumOff val="40000"/>
                  </a:schemeClr>
                </a:solidFill>
              </a:rPr>
              <a:t>característica</a:t>
            </a:r>
            <a:r>
              <a:rPr lang="es-ES" sz="2400" dirty="0"/>
              <a:t> (</a:t>
            </a:r>
            <a:r>
              <a:rPr lang="es-ES" sz="2400" b="1" dirty="0" err="1">
                <a:solidFill>
                  <a:schemeClr val="accent5">
                    <a:lumMod val="60000"/>
                    <a:lumOff val="40000"/>
                  </a:schemeClr>
                </a:solidFill>
              </a:rPr>
              <a:t>feature</a:t>
            </a:r>
            <a:r>
              <a:rPr lang="es-ES" sz="2400" dirty="0"/>
              <a:t> o </a:t>
            </a:r>
            <a:r>
              <a:rPr lang="es-ES" sz="2400" b="1" dirty="0">
                <a:solidFill>
                  <a:schemeClr val="accent5">
                    <a:lumMod val="60000"/>
                    <a:lumOff val="40000"/>
                  </a:schemeClr>
                </a:solidFill>
              </a:rPr>
              <a:t>atributo</a:t>
            </a:r>
            <a:r>
              <a:rPr lang="es-ES" sz="2400" dirty="0"/>
              <a:t>) de la observación.</a:t>
            </a:r>
          </a:p>
          <a:p>
            <a:r>
              <a:rPr lang="es-ES" sz="2400" dirty="0"/>
              <a:t>En el caso más general, hay una columna que llamaremos </a:t>
            </a:r>
            <a:r>
              <a:rPr lang="es-ES" sz="2400" b="1" dirty="0">
                <a:solidFill>
                  <a:schemeClr val="accent1">
                    <a:lumMod val="75000"/>
                  </a:schemeClr>
                </a:solidFill>
              </a:rPr>
              <a:t>objetivo</a:t>
            </a:r>
            <a:r>
              <a:rPr lang="es-ES" sz="2400" dirty="0">
                <a:solidFill>
                  <a:schemeClr val="accent1">
                    <a:lumMod val="75000"/>
                  </a:schemeClr>
                </a:solidFill>
              </a:rPr>
              <a:t>, </a:t>
            </a:r>
            <a:r>
              <a:rPr lang="es-ES" sz="2400" b="1" dirty="0" err="1">
                <a:solidFill>
                  <a:schemeClr val="accent1">
                    <a:lumMod val="75000"/>
                  </a:schemeClr>
                </a:solidFill>
              </a:rPr>
              <a:t>label</a:t>
            </a:r>
            <a:r>
              <a:rPr lang="es-ES" sz="2400" dirty="0">
                <a:solidFill>
                  <a:schemeClr val="accent1">
                    <a:lumMod val="75000"/>
                  </a:schemeClr>
                </a:solidFill>
              </a:rPr>
              <a:t>, </a:t>
            </a:r>
            <a:r>
              <a:rPr lang="es-ES" sz="2400" b="1" dirty="0">
                <a:solidFill>
                  <a:schemeClr val="accent1">
                    <a:lumMod val="75000"/>
                  </a:schemeClr>
                </a:solidFill>
              </a:rPr>
              <a:t>etiqueta</a:t>
            </a:r>
            <a:r>
              <a:rPr lang="es-ES" sz="2400" dirty="0">
                <a:solidFill>
                  <a:schemeClr val="accent1">
                    <a:lumMod val="75000"/>
                  </a:schemeClr>
                </a:solidFill>
              </a:rPr>
              <a:t> </a:t>
            </a:r>
            <a:r>
              <a:rPr lang="es-ES" sz="2400" dirty="0"/>
              <a:t>o </a:t>
            </a:r>
            <a:r>
              <a:rPr lang="es-ES" sz="2400" b="1" dirty="0">
                <a:solidFill>
                  <a:schemeClr val="accent1">
                    <a:lumMod val="75000"/>
                  </a:schemeClr>
                </a:solidFill>
              </a:rPr>
              <a:t>respuesta</a:t>
            </a:r>
            <a:r>
              <a:rPr lang="es-ES" sz="2400" dirty="0"/>
              <a:t>, y que será el valor que se pretende predecir.</a:t>
            </a:r>
          </a:p>
        </p:txBody>
      </p:sp>
    </p:spTree>
    <p:extLst>
      <p:ext uri="{BB962C8B-B14F-4D97-AF65-F5344CB8AC3E}">
        <p14:creationId xmlns:p14="http://schemas.microsoft.com/office/powerpoint/2010/main" val="6054730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graphicFrame>
        <p:nvGraphicFramePr>
          <p:cNvPr id="8" name="Content Placeholder 7">
            <a:extLst>
              <a:ext uri="{FF2B5EF4-FFF2-40B4-BE49-F238E27FC236}">
                <a16:creationId xmlns:a16="http://schemas.microsoft.com/office/drawing/2014/main" id="{A4EAFD85-DE12-2218-8671-48E868EEC311}"/>
              </a:ext>
            </a:extLst>
          </p:cNvPr>
          <p:cNvGraphicFramePr>
            <a:graphicFrameLocks noGrp="1"/>
          </p:cNvGraphicFramePr>
          <p:nvPr>
            <p:ph idx="1"/>
            <p:extLst>
              <p:ext uri="{D42A27DB-BD31-4B8C-83A1-F6EECF244321}">
                <p14:modId xmlns:p14="http://schemas.microsoft.com/office/powerpoint/2010/main" val="4178662714"/>
              </p:ext>
            </p:extLst>
          </p:nvPr>
        </p:nvGraphicFramePr>
        <p:xfrm>
          <a:off x="1798320" y="2374406"/>
          <a:ext cx="10020300" cy="2966720"/>
        </p:xfrm>
        <a:graphic>
          <a:graphicData uri="http://schemas.openxmlformats.org/drawingml/2006/table">
            <a:tbl>
              <a:tblPr firstRow="1" bandRow="1">
                <a:tableStyleId>{5C22544A-7EE6-4342-B048-85BDC9FD1C3A}</a:tableStyleId>
              </a:tblPr>
              <a:tblGrid>
                <a:gridCol w="1882140">
                  <a:extLst>
                    <a:ext uri="{9D8B030D-6E8A-4147-A177-3AD203B41FA5}">
                      <a16:colId xmlns:a16="http://schemas.microsoft.com/office/drawing/2014/main" val="1839324471"/>
                    </a:ext>
                  </a:extLst>
                </a:gridCol>
                <a:gridCol w="1457960">
                  <a:extLst>
                    <a:ext uri="{9D8B030D-6E8A-4147-A177-3AD203B41FA5}">
                      <a16:colId xmlns:a16="http://schemas.microsoft.com/office/drawing/2014/main" val="849509652"/>
                    </a:ext>
                  </a:extLst>
                </a:gridCol>
                <a:gridCol w="1670050">
                  <a:extLst>
                    <a:ext uri="{9D8B030D-6E8A-4147-A177-3AD203B41FA5}">
                      <a16:colId xmlns:a16="http://schemas.microsoft.com/office/drawing/2014/main" val="3159337072"/>
                    </a:ext>
                  </a:extLst>
                </a:gridCol>
                <a:gridCol w="1670050">
                  <a:extLst>
                    <a:ext uri="{9D8B030D-6E8A-4147-A177-3AD203B41FA5}">
                      <a16:colId xmlns:a16="http://schemas.microsoft.com/office/drawing/2014/main" val="4003628290"/>
                    </a:ext>
                  </a:extLst>
                </a:gridCol>
                <a:gridCol w="1670050">
                  <a:extLst>
                    <a:ext uri="{9D8B030D-6E8A-4147-A177-3AD203B41FA5}">
                      <a16:colId xmlns:a16="http://schemas.microsoft.com/office/drawing/2014/main" val="2802950907"/>
                    </a:ext>
                  </a:extLst>
                </a:gridCol>
                <a:gridCol w="1670050">
                  <a:extLst>
                    <a:ext uri="{9D8B030D-6E8A-4147-A177-3AD203B41FA5}">
                      <a16:colId xmlns:a16="http://schemas.microsoft.com/office/drawing/2014/main" val="2233894333"/>
                    </a:ext>
                  </a:extLst>
                </a:gridCol>
              </a:tblGrid>
              <a:tr h="370840">
                <a:tc>
                  <a:txBody>
                    <a:bodyPr/>
                    <a:lstStyle/>
                    <a:p>
                      <a:pPr algn="ctr"/>
                      <a:r>
                        <a:rPr lang="es-ES_tradnl" sz="1600" dirty="0"/>
                        <a:t>Position</a:t>
                      </a:r>
                    </a:p>
                  </a:txBody>
                  <a:tcPr/>
                </a:tc>
                <a:tc>
                  <a:txBody>
                    <a:bodyPr/>
                    <a:lstStyle/>
                    <a:p>
                      <a:pPr algn="ctr"/>
                      <a:r>
                        <a:rPr lang="es-ES_tradnl" sz="1600" dirty="0" err="1"/>
                        <a:t>Experience</a:t>
                      </a:r>
                      <a:endParaRPr lang="es-ES_tradnl" sz="1600" dirty="0"/>
                    </a:p>
                  </a:txBody>
                  <a:tcPr/>
                </a:tc>
                <a:tc>
                  <a:txBody>
                    <a:bodyPr/>
                    <a:lstStyle/>
                    <a:p>
                      <a:pPr algn="ctr"/>
                      <a:r>
                        <a:rPr lang="es-ES_tradnl" sz="1600" dirty="0" err="1"/>
                        <a:t>Skill</a:t>
                      </a:r>
                      <a:endParaRPr lang="es-ES_tradnl" sz="1600" dirty="0"/>
                    </a:p>
                  </a:txBody>
                  <a:tcPr/>
                </a:tc>
                <a:tc>
                  <a:txBody>
                    <a:bodyPr/>
                    <a:lstStyle/>
                    <a:p>
                      <a:pPr algn="ctr"/>
                      <a:r>
                        <a:rPr lang="es-ES_tradnl" sz="1600" dirty="0"/>
                        <a:t>Country</a:t>
                      </a:r>
                    </a:p>
                  </a:txBody>
                  <a:tcPr/>
                </a:tc>
                <a:tc>
                  <a:txBody>
                    <a:bodyPr/>
                    <a:lstStyle/>
                    <a:p>
                      <a:pPr algn="ctr"/>
                      <a:r>
                        <a:rPr lang="es-ES_tradnl" sz="1600" dirty="0"/>
                        <a:t>City</a:t>
                      </a:r>
                    </a:p>
                  </a:txBody>
                  <a:tcPr/>
                </a:tc>
                <a:tc>
                  <a:txBody>
                    <a:bodyPr/>
                    <a:lstStyle/>
                    <a:p>
                      <a:pPr algn="ctr"/>
                      <a:r>
                        <a:rPr lang="es-ES_tradnl" sz="1600" dirty="0" err="1"/>
                        <a:t>Salary</a:t>
                      </a:r>
                      <a:r>
                        <a:rPr lang="es-ES_tradnl" sz="1600" dirty="0"/>
                        <a:t> ($)</a:t>
                      </a:r>
                    </a:p>
                  </a:txBody>
                  <a:tcPr/>
                </a:tc>
                <a:extLst>
                  <a:ext uri="{0D108BD9-81ED-4DB2-BD59-A6C34878D82A}">
                    <a16:rowId xmlns:a16="http://schemas.microsoft.com/office/drawing/2014/main" val="1306222220"/>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0</a:t>
                      </a:r>
                    </a:p>
                  </a:txBody>
                  <a:tcPr/>
                </a:tc>
                <a:tc>
                  <a:txBody>
                    <a:bodyPr/>
                    <a:lstStyle/>
                    <a:p>
                      <a:pPr algn="ctr"/>
                      <a:r>
                        <a:rPr lang="es-ES_tradnl" sz="1600" dirty="0"/>
                        <a:t>1</a:t>
                      </a:r>
                    </a:p>
                  </a:txBody>
                  <a:tcPr/>
                </a:tc>
                <a:tc>
                  <a:txBody>
                    <a:bodyPr/>
                    <a:lstStyle/>
                    <a:p>
                      <a:pPr algn="ctr"/>
                      <a:r>
                        <a:rPr lang="es-ES_tradnl" sz="1600" dirty="0"/>
                        <a:t>Argentina</a:t>
                      </a:r>
                    </a:p>
                  </a:txBody>
                  <a:tcPr/>
                </a:tc>
                <a:tc>
                  <a:txBody>
                    <a:bodyPr/>
                    <a:lstStyle/>
                    <a:p>
                      <a:pPr algn="ctr"/>
                      <a:r>
                        <a:rPr lang="es-ES_tradnl" sz="1600" dirty="0"/>
                        <a:t>Buenos Aires</a:t>
                      </a:r>
                    </a:p>
                  </a:txBody>
                  <a:tcPr/>
                </a:tc>
                <a:tc>
                  <a:txBody>
                    <a:bodyPr/>
                    <a:lstStyle/>
                    <a:p>
                      <a:pPr algn="ctr"/>
                      <a:r>
                        <a:rPr lang="es-ES_tradnl" sz="1600" dirty="0"/>
                        <a:t>103100</a:t>
                      </a:r>
                    </a:p>
                  </a:txBody>
                  <a:tcPr/>
                </a:tc>
                <a:extLst>
                  <a:ext uri="{0D108BD9-81ED-4DB2-BD59-A6C34878D82A}">
                    <a16:rowId xmlns:a16="http://schemas.microsoft.com/office/drawing/2014/main" val="3761528750"/>
                  </a:ext>
                </a:extLst>
              </a:tr>
              <a:tr h="370840">
                <a:tc>
                  <a:txBody>
                    <a:bodyPr/>
                    <a:lstStyle/>
                    <a:p>
                      <a:pPr algn="ctr"/>
                      <a:r>
                        <a:rPr lang="es-ES_tradnl" sz="1600" dirty="0"/>
                        <a:t>Data </a:t>
                      </a:r>
                      <a:r>
                        <a:rPr lang="es-ES_tradnl" sz="1600" dirty="0" err="1"/>
                        <a:t>Scientist</a:t>
                      </a:r>
                      <a:endParaRPr lang="es-ES_tradnl" sz="1600" dirty="0"/>
                    </a:p>
                  </a:txBody>
                  <a:tcPr/>
                </a:tc>
                <a:tc>
                  <a:txBody>
                    <a:bodyPr/>
                    <a:lstStyle/>
                    <a:p>
                      <a:pPr algn="ctr"/>
                      <a:r>
                        <a:rPr lang="es-ES_tradnl" sz="1600" dirty="0"/>
                        <a:t>2</a:t>
                      </a:r>
                    </a:p>
                  </a:txBody>
                  <a:tcPr/>
                </a:tc>
                <a:tc>
                  <a:txBody>
                    <a:bodyPr/>
                    <a:lstStyle/>
                    <a:p>
                      <a:pPr algn="ctr"/>
                      <a:r>
                        <a:rPr lang="es-ES_tradnl" sz="1600" dirty="0"/>
                        <a:t>2</a:t>
                      </a:r>
                    </a:p>
                  </a:txBody>
                  <a:tcPr/>
                </a:tc>
                <a:tc>
                  <a:txBody>
                    <a:bodyPr/>
                    <a:lstStyle/>
                    <a:p>
                      <a:pPr algn="ctr"/>
                      <a:r>
                        <a:rPr lang="es-ES_tradnl" sz="1600" dirty="0"/>
                        <a:t>Uruguay</a:t>
                      </a:r>
                    </a:p>
                  </a:txBody>
                  <a:tcPr/>
                </a:tc>
                <a:tc>
                  <a:txBody>
                    <a:bodyPr/>
                    <a:lstStyle/>
                    <a:p>
                      <a:pPr algn="ctr"/>
                      <a:r>
                        <a:rPr lang="es-ES_tradnl" sz="1600" dirty="0"/>
                        <a:t>Montevideo</a:t>
                      </a:r>
                    </a:p>
                  </a:txBody>
                  <a:tcPr/>
                </a:tc>
                <a:tc>
                  <a:txBody>
                    <a:bodyPr/>
                    <a:lstStyle/>
                    <a:p>
                      <a:pPr algn="ctr"/>
                      <a:r>
                        <a:rPr lang="es-ES_tradnl" sz="1600" dirty="0"/>
                        <a:t>104900</a:t>
                      </a:r>
                    </a:p>
                  </a:txBody>
                  <a:tcPr/>
                </a:tc>
                <a:extLst>
                  <a:ext uri="{0D108BD9-81ED-4DB2-BD59-A6C34878D82A}">
                    <a16:rowId xmlns:a16="http://schemas.microsoft.com/office/drawing/2014/main" val="1508931811"/>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3</a:t>
                      </a:r>
                    </a:p>
                  </a:txBody>
                  <a:tcPr/>
                </a:tc>
                <a:tc>
                  <a:txBody>
                    <a:bodyPr/>
                    <a:lstStyle/>
                    <a:p>
                      <a:pPr algn="ctr"/>
                      <a:r>
                        <a:rPr lang="es-ES_tradnl" sz="1600" dirty="0"/>
                        <a:t>1</a:t>
                      </a:r>
                    </a:p>
                  </a:txBody>
                  <a:tcPr/>
                </a:tc>
                <a:tc>
                  <a:txBody>
                    <a:bodyPr/>
                    <a:lstStyle/>
                    <a:p>
                      <a:pPr algn="ctr"/>
                      <a:r>
                        <a:rPr lang="es-ES_tradnl" sz="1600" dirty="0"/>
                        <a:t>Argentina</a:t>
                      </a:r>
                    </a:p>
                  </a:txBody>
                  <a:tcPr/>
                </a:tc>
                <a:tc>
                  <a:txBody>
                    <a:bodyPr/>
                    <a:lstStyle/>
                    <a:p>
                      <a:pPr algn="ctr"/>
                      <a:r>
                        <a:rPr lang="es-ES_tradnl" sz="1600" dirty="0"/>
                        <a:t>Chivilcoy</a:t>
                      </a:r>
                    </a:p>
                  </a:txBody>
                  <a:tcPr/>
                </a:tc>
                <a:tc>
                  <a:txBody>
                    <a:bodyPr/>
                    <a:lstStyle/>
                    <a:p>
                      <a:pPr algn="ctr"/>
                      <a:r>
                        <a:rPr lang="es-ES_tradnl" sz="1600" dirty="0"/>
                        <a:t>106800</a:t>
                      </a:r>
                    </a:p>
                  </a:txBody>
                  <a:tcPr/>
                </a:tc>
                <a:extLst>
                  <a:ext uri="{0D108BD9-81ED-4DB2-BD59-A6C34878D82A}">
                    <a16:rowId xmlns:a16="http://schemas.microsoft.com/office/drawing/2014/main" val="1713819745"/>
                  </a:ext>
                </a:extLst>
              </a:tr>
              <a:tr h="370840">
                <a:tc>
                  <a:txBody>
                    <a:bodyPr/>
                    <a:lstStyle/>
                    <a:p>
                      <a:pPr algn="ctr"/>
                      <a:r>
                        <a:rPr lang="es-ES_tradnl" sz="1600" dirty="0"/>
                        <a:t>QA Eng</a:t>
                      </a:r>
                    </a:p>
                  </a:txBody>
                  <a:tcPr/>
                </a:tc>
                <a:tc>
                  <a:txBody>
                    <a:bodyPr/>
                    <a:lstStyle/>
                    <a:p>
                      <a:pPr algn="ctr"/>
                      <a:r>
                        <a:rPr lang="es-ES_tradnl" sz="1600" dirty="0"/>
                        <a:t>2</a:t>
                      </a:r>
                    </a:p>
                  </a:txBody>
                  <a:tcPr/>
                </a:tc>
                <a:tc>
                  <a:txBody>
                    <a:bodyPr/>
                    <a:lstStyle/>
                    <a:p>
                      <a:pPr algn="ctr"/>
                      <a:r>
                        <a:rPr lang="es-ES_tradnl" sz="1600" dirty="0"/>
                        <a:t>2</a:t>
                      </a:r>
                    </a:p>
                  </a:txBody>
                  <a:tcPr/>
                </a:tc>
                <a:tc>
                  <a:txBody>
                    <a:bodyPr/>
                    <a:lstStyle/>
                    <a:p>
                      <a:pPr algn="ctr"/>
                      <a:r>
                        <a:rPr lang="es-ES_tradnl" sz="1600" dirty="0"/>
                        <a:t>Colombia</a:t>
                      </a:r>
                    </a:p>
                  </a:txBody>
                  <a:tcPr/>
                </a:tc>
                <a:tc>
                  <a:txBody>
                    <a:bodyPr/>
                    <a:lstStyle/>
                    <a:p>
                      <a:pPr algn="ctr"/>
                      <a:r>
                        <a:rPr lang="es-ES_tradnl" sz="1600" dirty="0"/>
                        <a:t>Bogotá</a:t>
                      </a:r>
                    </a:p>
                  </a:txBody>
                  <a:tcPr/>
                </a:tc>
                <a:tc>
                  <a:txBody>
                    <a:bodyPr/>
                    <a:lstStyle/>
                    <a:p>
                      <a:pPr algn="ctr"/>
                      <a:r>
                        <a:rPr lang="es-ES_tradnl" sz="1600" dirty="0"/>
                        <a:t>108700</a:t>
                      </a:r>
                    </a:p>
                  </a:txBody>
                  <a:tcPr/>
                </a:tc>
                <a:extLst>
                  <a:ext uri="{0D108BD9-81ED-4DB2-BD59-A6C34878D82A}">
                    <a16:rowId xmlns:a16="http://schemas.microsoft.com/office/drawing/2014/main" val="3956966478"/>
                  </a:ext>
                </a:extLst>
              </a:tr>
              <a:tr h="370840">
                <a:tc>
                  <a:txBody>
                    <a:bodyPr/>
                    <a:lstStyle/>
                    <a:p>
                      <a:pPr algn="ctr"/>
                      <a:r>
                        <a:rPr lang="es-ES_tradnl" sz="1600" dirty="0" err="1"/>
                        <a:t>Product</a:t>
                      </a:r>
                      <a:r>
                        <a:rPr lang="es-ES_tradnl" sz="1600" dirty="0"/>
                        <a:t> Manager</a:t>
                      </a:r>
                    </a:p>
                  </a:txBody>
                  <a:tcPr/>
                </a:tc>
                <a:tc>
                  <a:txBody>
                    <a:bodyPr/>
                    <a:lstStyle/>
                    <a:p>
                      <a:pPr algn="ctr"/>
                      <a:r>
                        <a:rPr lang="es-ES_tradnl" sz="1600" dirty="0"/>
                        <a:t>1</a:t>
                      </a:r>
                    </a:p>
                  </a:txBody>
                  <a:tcPr/>
                </a:tc>
                <a:tc>
                  <a:txBody>
                    <a:bodyPr/>
                    <a:lstStyle/>
                    <a:p>
                      <a:pPr algn="ctr"/>
                      <a:r>
                        <a:rPr lang="es-ES_tradnl" sz="1600" dirty="0"/>
                        <a:t>5</a:t>
                      </a:r>
                    </a:p>
                  </a:txBody>
                  <a:tcPr/>
                </a:tc>
                <a:tc>
                  <a:txBody>
                    <a:bodyPr/>
                    <a:lstStyle/>
                    <a:p>
                      <a:pPr algn="ctr"/>
                      <a:r>
                        <a:rPr lang="es-ES_tradnl" sz="1600" dirty="0"/>
                        <a:t>Perú</a:t>
                      </a:r>
                    </a:p>
                  </a:txBody>
                  <a:tcPr/>
                </a:tc>
                <a:tc>
                  <a:txBody>
                    <a:bodyPr/>
                    <a:lstStyle/>
                    <a:p>
                      <a:pPr algn="ctr"/>
                      <a:r>
                        <a:rPr lang="es-ES_tradnl" sz="1600" dirty="0"/>
                        <a:t>Lima</a:t>
                      </a:r>
                    </a:p>
                  </a:txBody>
                  <a:tcPr/>
                </a:tc>
                <a:tc>
                  <a:txBody>
                    <a:bodyPr/>
                    <a:lstStyle/>
                    <a:p>
                      <a:pPr algn="ctr"/>
                      <a:r>
                        <a:rPr lang="es-ES_tradnl" sz="1600" dirty="0"/>
                        <a:t>110400</a:t>
                      </a:r>
                    </a:p>
                  </a:txBody>
                  <a:tcPr/>
                </a:tc>
                <a:extLst>
                  <a:ext uri="{0D108BD9-81ED-4DB2-BD59-A6C34878D82A}">
                    <a16:rowId xmlns:a16="http://schemas.microsoft.com/office/drawing/2014/main" val="1010635144"/>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7</a:t>
                      </a:r>
                    </a:p>
                  </a:txBody>
                  <a:tcPr/>
                </a:tc>
                <a:tc>
                  <a:txBody>
                    <a:bodyPr/>
                    <a:lstStyle/>
                    <a:p>
                      <a:pPr algn="ctr"/>
                      <a:r>
                        <a:rPr lang="es-ES_tradnl" sz="1600" dirty="0"/>
                        <a:t>5</a:t>
                      </a:r>
                    </a:p>
                  </a:txBody>
                  <a:tcPr/>
                </a:tc>
                <a:tc>
                  <a:txBody>
                    <a:bodyPr/>
                    <a:lstStyle/>
                    <a:p>
                      <a:pPr algn="ctr"/>
                      <a:r>
                        <a:rPr lang="es-ES_tradnl" sz="1600" dirty="0"/>
                        <a:t>Paraguay</a:t>
                      </a:r>
                    </a:p>
                  </a:txBody>
                  <a:tcPr/>
                </a:tc>
                <a:tc>
                  <a:txBody>
                    <a:bodyPr/>
                    <a:lstStyle/>
                    <a:p>
                      <a:pPr algn="ctr"/>
                      <a:r>
                        <a:rPr lang="es-ES_tradnl" sz="1600" dirty="0"/>
                        <a:t>Asunción</a:t>
                      </a:r>
                    </a:p>
                  </a:txBody>
                  <a:tcPr/>
                </a:tc>
                <a:tc>
                  <a:txBody>
                    <a:bodyPr/>
                    <a:lstStyle/>
                    <a:p>
                      <a:pPr algn="ctr"/>
                      <a:r>
                        <a:rPr lang="es-ES_tradnl" sz="1600" dirty="0"/>
                        <a:t>112300</a:t>
                      </a:r>
                    </a:p>
                  </a:txBody>
                  <a:tcPr/>
                </a:tc>
                <a:extLst>
                  <a:ext uri="{0D108BD9-81ED-4DB2-BD59-A6C34878D82A}">
                    <a16:rowId xmlns:a16="http://schemas.microsoft.com/office/drawing/2014/main" val="1240588716"/>
                  </a:ext>
                </a:extLst>
              </a:tr>
              <a:tr h="370840">
                <a:tc>
                  <a:txBody>
                    <a:bodyPr/>
                    <a:lstStyle/>
                    <a:p>
                      <a:pPr algn="ctr"/>
                      <a:r>
                        <a:rPr lang="es-ES_tradnl" sz="1600" dirty="0"/>
                        <a:t>Cloud Eng</a:t>
                      </a:r>
                    </a:p>
                  </a:txBody>
                  <a:tcPr/>
                </a:tc>
                <a:tc>
                  <a:txBody>
                    <a:bodyPr/>
                    <a:lstStyle/>
                    <a:p>
                      <a:pPr algn="ctr"/>
                      <a:r>
                        <a:rPr lang="es-ES_tradnl" sz="1600" dirty="0"/>
                        <a:t>5</a:t>
                      </a:r>
                    </a:p>
                  </a:txBody>
                  <a:tcPr/>
                </a:tc>
                <a:tc>
                  <a:txBody>
                    <a:bodyPr/>
                    <a:lstStyle/>
                    <a:p>
                      <a:pPr algn="ctr"/>
                      <a:r>
                        <a:rPr lang="es-ES_tradnl" sz="1600" dirty="0"/>
                        <a:t>2</a:t>
                      </a:r>
                    </a:p>
                  </a:txBody>
                  <a:tcPr/>
                </a:tc>
                <a:tc>
                  <a:txBody>
                    <a:bodyPr/>
                    <a:lstStyle/>
                    <a:p>
                      <a:pPr algn="ctr"/>
                      <a:r>
                        <a:rPr lang="es-ES_tradnl" sz="1600" dirty="0"/>
                        <a:t>Argentina</a:t>
                      </a:r>
                    </a:p>
                  </a:txBody>
                  <a:tcPr/>
                </a:tc>
                <a:tc>
                  <a:txBody>
                    <a:bodyPr/>
                    <a:lstStyle/>
                    <a:p>
                      <a:pPr algn="ctr"/>
                      <a:r>
                        <a:rPr lang="es-ES_tradnl" sz="1600" dirty="0"/>
                        <a:t>Buenos Aires</a:t>
                      </a:r>
                    </a:p>
                  </a:txBody>
                  <a:tcPr/>
                </a:tc>
                <a:tc>
                  <a:txBody>
                    <a:bodyPr/>
                    <a:lstStyle/>
                    <a:p>
                      <a:pPr algn="ctr"/>
                      <a:r>
                        <a:rPr lang="es-ES_tradnl" sz="1600" dirty="0"/>
                        <a:t>116100</a:t>
                      </a:r>
                    </a:p>
                  </a:txBody>
                  <a:tcPr/>
                </a:tc>
                <a:extLst>
                  <a:ext uri="{0D108BD9-81ED-4DB2-BD59-A6C34878D82A}">
                    <a16:rowId xmlns:a16="http://schemas.microsoft.com/office/drawing/2014/main" val="2261209319"/>
                  </a:ext>
                </a:extLst>
              </a:tr>
            </a:tbl>
          </a:graphicData>
        </a:graphic>
      </p:graphicFrame>
      <p:sp>
        <p:nvSpPr>
          <p:cNvPr id="13" name="Rectangle 12">
            <a:extLst>
              <a:ext uri="{FF2B5EF4-FFF2-40B4-BE49-F238E27FC236}">
                <a16:creationId xmlns:a16="http://schemas.microsoft.com/office/drawing/2014/main" id="{82155FAC-168D-5119-2498-44F21EB933E8}"/>
              </a:ext>
            </a:extLst>
          </p:cNvPr>
          <p:cNvSpPr/>
          <p:nvPr/>
        </p:nvSpPr>
        <p:spPr>
          <a:xfrm>
            <a:off x="1798320" y="1904248"/>
            <a:ext cx="8352229" cy="340242"/>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Atributos/</a:t>
            </a:r>
            <a:r>
              <a:rPr lang="es-ES_tradnl" dirty="0" err="1"/>
              <a:t>features</a:t>
            </a:r>
            <a:endParaRPr lang="es-ES_tradnl" dirty="0"/>
          </a:p>
        </p:txBody>
      </p:sp>
      <p:sp>
        <p:nvSpPr>
          <p:cNvPr id="14" name="Rectangle 13">
            <a:extLst>
              <a:ext uri="{FF2B5EF4-FFF2-40B4-BE49-F238E27FC236}">
                <a16:creationId xmlns:a16="http://schemas.microsoft.com/office/drawing/2014/main" id="{96858A00-8232-2A7D-94A6-6AA742FF2029}"/>
              </a:ext>
            </a:extLst>
          </p:cNvPr>
          <p:cNvSpPr/>
          <p:nvPr/>
        </p:nvSpPr>
        <p:spPr>
          <a:xfrm>
            <a:off x="10150548" y="1904248"/>
            <a:ext cx="1668071" cy="340242"/>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Objetivo</a:t>
            </a:r>
          </a:p>
        </p:txBody>
      </p:sp>
    </p:spTree>
    <p:extLst>
      <p:ext uri="{BB962C8B-B14F-4D97-AF65-F5344CB8AC3E}">
        <p14:creationId xmlns:p14="http://schemas.microsoft.com/office/powerpoint/2010/main" val="2587950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7427364" cy="3969785"/>
          </a:xfrm>
        </p:spPr>
        <p:txBody>
          <a:bodyPr>
            <a:normAutofit/>
          </a:bodyPr>
          <a:lstStyle/>
          <a:p>
            <a:pPr marL="0" indent="0">
              <a:buNone/>
            </a:pPr>
            <a:r>
              <a:rPr lang="es-ES" dirty="0"/>
              <a:t>Cuando modelamos usando aprendizaje automático tenemos un variable dependiente</a:t>
            </a:r>
            <a:r>
              <a:rPr lang="es-ES" b="1" dirty="0">
                <a:solidFill>
                  <a:schemeClr val="accent4">
                    <a:lumMod val="75000"/>
                  </a:schemeClr>
                </a:solidFill>
              </a:rPr>
              <a:t> (target) </a:t>
            </a:r>
            <a:r>
              <a:rPr lang="es-ES" sz="2800" b="1" dirty="0">
                <a:solidFill>
                  <a:schemeClr val="accent2">
                    <a:lumMod val="75000"/>
                  </a:schemeClr>
                </a:solidFill>
              </a:rPr>
              <a:t>y</a:t>
            </a:r>
            <a:r>
              <a:rPr lang="es-ES" dirty="0"/>
              <a:t> (podemos conocer o no), dado un conjunto de predictores </a:t>
            </a:r>
            <a:r>
              <a:rPr lang="es-ES" sz="2800" b="1" dirty="0">
                <a:solidFill>
                  <a:schemeClr val="accent2">
                    <a:lumMod val="75000"/>
                  </a:schemeClr>
                </a:solidFill>
              </a:rPr>
              <a:t>x</a:t>
            </a:r>
            <a:r>
              <a:rPr lang="es-ES" sz="2800" b="1" baseline="-25000" dirty="0">
                <a:solidFill>
                  <a:schemeClr val="accent2">
                    <a:lumMod val="75000"/>
                  </a:schemeClr>
                </a:solidFill>
              </a:rPr>
              <a:t>1</a:t>
            </a:r>
            <a:r>
              <a:rPr lang="es-ES" sz="2800" b="1" dirty="0">
                <a:solidFill>
                  <a:schemeClr val="accent2">
                    <a:lumMod val="75000"/>
                  </a:schemeClr>
                </a:solidFill>
              </a:rPr>
              <a:t>, x</a:t>
            </a:r>
            <a:r>
              <a:rPr lang="es-ES" sz="2800" b="1" baseline="-25000" dirty="0">
                <a:solidFill>
                  <a:schemeClr val="accent2">
                    <a:lumMod val="75000"/>
                  </a:schemeClr>
                </a:solidFill>
              </a:rPr>
              <a:t>2</a:t>
            </a:r>
            <a:r>
              <a:rPr lang="es-ES" sz="2800" b="1" dirty="0">
                <a:solidFill>
                  <a:schemeClr val="accent2">
                    <a:lumMod val="75000"/>
                  </a:schemeClr>
                </a:solidFill>
              </a:rPr>
              <a:t>, …, </a:t>
            </a:r>
            <a:r>
              <a:rPr lang="es-ES" sz="2800" b="1" dirty="0" err="1">
                <a:solidFill>
                  <a:schemeClr val="accent2">
                    <a:lumMod val="75000"/>
                  </a:schemeClr>
                </a:solidFill>
              </a:rPr>
              <a:t>x</a:t>
            </a:r>
            <a:r>
              <a:rPr lang="es-ES" sz="2800" b="1" baseline="-25000" dirty="0" err="1">
                <a:solidFill>
                  <a:schemeClr val="accent2">
                    <a:lumMod val="75000"/>
                  </a:schemeClr>
                </a:solidFill>
              </a:rPr>
              <a:t>p</a:t>
            </a:r>
            <a:r>
              <a:rPr lang="es-ES" dirty="0"/>
              <a:t>, el cual podemos describir como un vector </a:t>
            </a:r>
            <a:r>
              <a:rPr lang="es-ES" sz="2400" b="1" dirty="0">
                <a:solidFill>
                  <a:schemeClr val="accent2">
                    <a:lumMod val="75000"/>
                  </a:schemeClr>
                </a:solidFill>
              </a:rPr>
              <a:t>X = (x</a:t>
            </a:r>
            <a:r>
              <a:rPr lang="es-ES" sz="2400" b="1" baseline="-25000" dirty="0">
                <a:solidFill>
                  <a:schemeClr val="accent2">
                    <a:lumMod val="75000"/>
                  </a:schemeClr>
                </a:solidFill>
              </a:rPr>
              <a:t>1</a:t>
            </a:r>
            <a:r>
              <a:rPr lang="es-ES" sz="2400" b="1" dirty="0">
                <a:solidFill>
                  <a:schemeClr val="accent2">
                    <a:lumMod val="75000"/>
                  </a:schemeClr>
                </a:solidFill>
              </a:rPr>
              <a:t>, x</a:t>
            </a:r>
            <a:r>
              <a:rPr lang="es-ES" sz="2400" b="1" baseline="-25000" dirty="0">
                <a:solidFill>
                  <a:schemeClr val="accent2">
                    <a:lumMod val="75000"/>
                  </a:schemeClr>
                </a:solidFill>
              </a:rPr>
              <a:t>2</a:t>
            </a:r>
            <a:r>
              <a:rPr lang="es-ES" sz="2400" b="1" dirty="0">
                <a:solidFill>
                  <a:schemeClr val="accent2">
                    <a:lumMod val="75000"/>
                  </a:schemeClr>
                </a:solidFill>
              </a:rPr>
              <a:t>, …, </a:t>
            </a:r>
            <a:r>
              <a:rPr lang="es-ES" sz="2400" b="1" dirty="0" err="1">
                <a:solidFill>
                  <a:schemeClr val="accent2">
                    <a:lumMod val="75000"/>
                  </a:schemeClr>
                </a:solidFill>
              </a:rPr>
              <a:t>x</a:t>
            </a:r>
            <a:r>
              <a:rPr lang="es-ES" sz="2400" b="1" baseline="-25000" dirty="0" err="1">
                <a:solidFill>
                  <a:schemeClr val="accent2">
                    <a:lumMod val="75000"/>
                  </a:schemeClr>
                </a:solidFill>
              </a:rPr>
              <a:t>p</a:t>
            </a:r>
            <a:r>
              <a:rPr lang="es-ES" sz="2400" b="1" dirty="0">
                <a:solidFill>
                  <a:schemeClr val="accent2">
                    <a:lumMod val="75000"/>
                  </a:schemeClr>
                </a:solidFill>
              </a:rPr>
              <a:t>)</a:t>
            </a:r>
            <a:r>
              <a:rPr lang="es-ES" dirty="0"/>
              <a:t>. </a:t>
            </a:r>
          </a:p>
          <a:p>
            <a:pPr marL="0" indent="0">
              <a:buNone/>
            </a:pPr>
            <a:r>
              <a:rPr lang="es-ES" sz="2000" i="1" dirty="0"/>
              <a:t>El desafío en aprendizaje automático es elegir las entradas correctas.</a:t>
            </a:r>
            <a:endParaRPr lang="es-ES" dirty="0"/>
          </a:p>
          <a:p>
            <a:pPr marL="0" indent="0">
              <a:buNone/>
            </a:pPr>
            <a:r>
              <a:rPr lang="es-ES" dirty="0"/>
              <a:t>El conjunto total de estas observaciones se llama </a:t>
            </a:r>
            <a:r>
              <a:rPr lang="es-ES" b="1" dirty="0">
                <a:solidFill>
                  <a:schemeClr val="accent6">
                    <a:lumMod val="60000"/>
                    <a:lumOff val="40000"/>
                  </a:schemeClr>
                </a:solidFill>
              </a:rPr>
              <a:t>población</a:t>
            </a:r>
            <a:r>
              <a:rPr lang="es-ES" dirty="0"/>
              <a:t>, lo cual casi nunca podemos tener; sino que tenemos un subconjunto de estas observaciones.</a:t>
            </a:r>
          </a:p>
          <a:p>
            <a:pPr marL="0" indent="0">
              <a:buNone/>
            </a:pPr>
            <a:endParaRPr lang="es-ES" dirty="0"/>
          </a:p>
        </p:txBody>
      </p:sp>
      <p:sp>
        <p:nvSpPr>
          <p:cNvPr id="8" name="Rounded Rectangle 7">
            <a:extLst>
              <a:ext uri="{FF2B5EF4-FFF2-40B4-BE49-F238E27FC236}">
                <a16:creationId xmlns:a16="http://schemas.microsoft.com/office/drawing/2014/main" id="{9F3EBC20-6446-2CD0-9C89-5D3723DE0493}"/>
              </a:ext>
            </a:extLst>
          </p:cNvPr>
          <p:cNvSpPr/>
          <p:nvPr/>
        </p:nvSpPr>
        <p:spPr>
          <a:xfrm>
            <a:off x="8497581" y="1959428"/>
            <a:ext cx="2777223" cy="3851240"/>
          </a:xfrm>
          <a:prstGeom prst="roundRect">
            <a:avLst/>
          </a:prstGeom>
          <a:solidFill>
            <a:schemeClr val="accent3">
              <a:lumMod val="60000"/>
              <a:lumOff val="4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Población</a:t>
            </a:r>
          </a:p>
        </p:txBody>
      </p:sp>
      <p:sp>
        <p:nvSpPr>
          <p:cNvPr id="9" name="Rounded Rectangle 8">
            <a:extLst>
              <a:ext uri="{FF2B5EF4-FFF2-40B4-BE49-F238E27FC236}">
                <a16:creationId xmlns:a16="http://schemas.microsoft.com/office/drawing/2014/main" id="{66951CEE-BFB7-B592-EAD4-B934EEFB9570}"/>
              </a:ext>
            </a:extLst>
          </p:cNvPr>
          <p:cNvSpPr/>
          <p:nvPr/>
        </p:nvSpPr>
        <p:spPr>
          <a:xfrm>
            <a:off x="8664093" y="2172997"/>
            <a:ext cx="2442505" cy="105299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Sub-set</a:t>
            </a:r>
          </a:p>
        </p:txBody>
      </p:sp>
    </p:spTree>
    <p:extLst>
      <p:ext uri="{BB962C8B-B14F-4D97-AF65-F5344CB8AC3E}">
        <p14:creationId xmlns:p14="http://schemas.microsoft.com/office/powerpoint/2010/main" val="40055512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Tenemos diferentes tipos de variables:</a:t>
            </a:r>
          </a:p>
          <a:p>
            <a:pPr marL="0" indent="0">
              <a:buNone/>
            </a:pPr>
            <a:r>
              <a:rPr lang="es-ES" sz="2400" b="1" dirty="0">
                <a:solidFill>
                  <a:schemeClr val="accent5">
                    <a:lumMod val="60000"/>
                    <a:lumOff val="40000"/>
                  </a:schemeClr>
                </a:solidFill>
              </a:rPr>
              <a:t>Variables numéricas: </a:t>
            </a:r>
            <a:r>
              <a:rPr lang="es-ES" sz="2400" dirty="0"/>
              <a:t>Son aquellas que representan números y con ellas se pueden realizar operaciones aritméticas.</a:t>
            </a:r>
          </a:p>
          <a:p>
            <a:endParaRPr lang="es-ES" sz="2400" dirty="0"/>
          </a:p>
        </p:txBody>
      </p:sp>
      <p:pic>
        <p:nvPicPr>
          <p:cNvPr id="7" name="Picture 6" descr="A cartoon of a robot holding a measuring tape&#10;&#10;AI-generated content may be incorrect.">
            <a:extLst>
              <a:ext uri="{FF2B5EF4-FFF2-40B4-BE49-F238E27FC236}">
                <a16:creationId xmlns:a16="http://schemas.microsoft.com/office/drawing/2014/main" id="{66A8A1AF-706F-0181-AAE5-AB7AF28EE58F}"/>
              </a:ext>
            </a:extLst>
          </p:cNvPr>
          <p:cNvPicPr>
            <a:picLocks noChangeAspect="1"/>
          </p:cNvPicPr>
          <p:nvPr/>
        </p:nvPicPr>
        <p:blipFill>
          <a:blip r:embed="rId3"/>
          <a:srcRect l="19534" r="19699"/>
          <a:stretch/>
        </p:blipFill>
        <p:spPr>
          <a:xfrm>
            <a:off x="7027301" y="3561369"/>
            <a:ext cx="1519267" cy="1883253"/>
          </a:xfrm>
          <a:prstGeom prst="rect">
            <a:avLst/>
          </a:prstGeom>
        </p:spPr>
      </p:pic>
      <p:pic>
        <p:nvPicPr>
          <p:cNvPr id="9" name="Picture 8" descr="A group of dogs and puppies&#10;&#10;AI-generated content may be incorrect.">
            <a:extLst>
              <a:ext uri="{FF2B5EF4-FFF2-40B4-BE49-F238E27FC236}">
                <a16:creationId xmlns:a16="http://schemas.microsoft.com/office/drawing/2014/main" id="{C0244DA5-81D2-1A74-76F2-7EE17963933C}"/>
              </a:ext>
            </a:extLst>
          </p:cNvPr>
          <p:cNvPicPr>
            <a:picLocks noChangeAspect="1"/>
          </p:cNvPicPr>
          <p:nvPr/>
        </p:nvPicPr>
        <p:blipFill>
          <a:blip r:embed="rId4"/>
          <a:srcRect t="12647" r="3618"/>
          <a:stretch/>
        </p:blipFill>
        <p:spPr>
          <a:xfrm>
            <a:off x="2939304" y="3685127"/>
            <a:ext cx="2577319" cy="1759495"/>
          </a:xfrm>
          <a:prstGeom prst="rect">
            <a:avLst/>
          </a:prstGeom>
        </p:spPr>
      </p:pic>
      <p:sp>
        <p:nvSpPr>
          <p:cNvPr id="10" name="TextBox 9">
            <a:extLst>
              <a:ext uri="{FF2B5EF4-FFF2-40B4-BE49-F238E27FC236}">
                <a16:creationId xmlns:a16="http://schemas.microsoft.com/office/drawing/2014/main" id="{CE5A874C-51B4-FA0C-61AF-D7A535F8315B}"/>
              </a:ext>
            </a:extLst>
          </p:cNvPr>
          <p:cNvSpPr txBox="1"/>
          <p:nvPr/>
        </p:nvSpPr>
        <p:spPr>
          <a:xfrm>
            <a:off x="3609845" y="5427309"/>
            <a:ext cx="1236236" cy="400110"/>
          </a:xfrm>
          <a:prstGeom prst="rect">
            <a:avLst/>
          </a:prstGeom>
          <a:noFill/>
        </p:spPr>
        <p:txBody>
          <a:bodyPr wrap="none" rtlCol="0">
            <a:spAutoFit/>
          </a:bodyPr>
          <a:lstStyle/>
          <a:p>
            <a:r>
              <a:rPr lang="es-ES" sz="2000" b="1" dirty="0">
                <a:solidFill>
                  <a:schemeClr val="accent3">
                    <a:lumMod val="60000"/>
                    <a:lumOff val="40000"/>
                  </a:schemeClr>
                </a:solidFill>
              </a:rPr>
              <a:t>Discretas</a:t>
            </a:r>
            <a:endParaRPr lang="es-ES_tradnl" sz="2000" dirty="0"/>
          </a:p>
        </p:txBody>
      </p:sp>
      <p:sp>
        <p:nvSpPr>
          <p:cNvPr id="11" name="TextBox 10">
            <a:extLst>
              <a:ext uri="{FF2B5EF4-FFF2-40B4-BE49-F238E27FC236}">
                <a16:creationId xmlns:a16="http://schemas.microsoft.com/office/drawing/2014/main" id="{8D5148B5-0723-3333-E12E-BA77FA971F61}"/>
              </a:ext>
            </a:extLst>
          </p:cNvPr>
          <p:cNvSpPr txBox="1"/>
          <p:nvPr/>
        </p:nvSpPr>
        <p:spPr>
          <a:xfrm>
            <a:off x="7111109" y="5444622"/>
            <a:ext cx="1351652" cy="400110"/>
          </a:xfrm>
          <a:prstGeom prst="rect">
            <a:avLst/>
          </a:prstGeom>
          <a:noFill/>
        </p:spPr>
        <p:txBody>
          <a:bodyPr wrap="none" rtlCol="0">
            <a:spAutoFit/>
          </a:bodyPr>
          <a:lstStyle/>
          <a:p>
            <a:r>
              <a:rPr lang="es-ES" sz="2000" b="1" dirty="0">
                <a:solidFill>
                  <a:schemeClr val="accent1">
                    <a:lumMod val="75000"/>
                  </a:schemeClr>
                </a:solidFill>
              </a:rPr>
              <a:t>Continuas</a:t>
            </a:r>
            <a:endParaRPr lang="es-ES_tradnl" dirty="0"/>
          </a:p>
        </p:txBody>
      </p:sp>
    </p:spTree>
    <p:extLst>
      <p:ext uri="{BB962C8B-B14F-4D97-AF65-F5344CB8AC3E}">
        <p14:creationId xmlns:p14="http://schemas.microsoft.com/office/powerpoint/2010/main" val="16506864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b="1" dirty="0">
                <a:solidFill>
                  <a:schemeClr val="accent5">
                    <a:lumMod val="60000"/>
                    <a:lumOff val="40000"/>
                  </a:schemeClr>
                </a:solidFill>
              </a:rPr>
              <a:t>Variables categóricas: </a:t>
            </a:r>
            <a:r>
              <a:rPr lang="es-ES" sz="2400" dirty="0"/>
              <a:t>Es una variable que puede tomar uno de un número limitado y, por lo general, fijo de posibles valores.</a:t>
            </a:r>
          </a:p>
        </p:txBody>
      </p:sp>
      <p:sp>
        <p:nvSpPr>
          <p:cNvPr id="3" name="TextBox 2">
            <a:extLst>
              <a:ext uri="{FF2B5EF4-FFF2-40B4-BE49-F238E27FC236}">
                <a16:creationId xmlns:a16="http://schemas.microsoft.com/office/drawing/2014/main" id="{D1CB70CD-E1DC-CB45-179A-B42CC6E9AE31}"/>
              </a:ext>
            </a:extLst>
          </p:cNvPr>
          <p:cNvSpPr txBox="1"/>
          <p:nvPr/>
        </p:nvSpPr>
        <p:spPr>
          <a:xfrm>
            <a:off x="3741380" y="5328032"/>
            <a:ext cx="1173719" cy="400110"/>
          </a:xfrm>
          <a:prstGeom prst="rect">
            <a:avLst/>
          </a:prstGeom>
          <a:noFill/>
        </p:spPr>
        <p:txBody>
          <a:bodyPr wrap="none" rtlCol="0">
            <a:spAutoFit/>
          </a:bodyPr>
          <a:lstStyle/>
          <a:p>
            <a:r>
              <a:rPr lang="es-ES" sz="2000" b="1" dirty="0">
                <a:solidFill>
                  <a:schemeClr val="accent3">
                    <a:lumMod val="60000"/>
                    <a:lumOff val="40000"/>
                  </a:schemeClr>
                </a:solidFill>
              </a:rPr>
              <a:t>Nominal</a:t>
            </a:r>
            <a:endParaRPr lang="es-ES_tradnl" sz="2000" dirty="0"/>
          </a:p>
        </p:txBody>
      </p:sp>
      <p:sp>
        <p:nvSpPr>
          <p:cNvPr id="7" name="TextBox 6">
            <a:extLst>
              <a:ext uri="{FF2B5EF4-FFF2-40B4-BE49-F238E27FC236}">
                <a16:creationId xmlns:a16="http://schemas.microsoft.com/office/drawing/2014/main" id="{E84C6842-3242-DFCB-8061-5B85D6260B1C}"/>
              </a:ext>
            </a:extLst>
          </p:cNvPr>
          <p:cNvSpPr txBox="1"/>
          <p:nvPr/>
        </p:nvSpPr>
        <p:spPr>
          <a:xfrm>
            <a:off x="7119423" y="5328032"/>
            <a:ext cx="1061509" cy="400110"/>
          </a:xfrm>
          <a:prstGeom prst="rect">
            <a:avLst/>
          </a:prstGeom>
          <a:noFill/>
        </p:spPr>
        <p:txBody>
          <a:bodyPr wrap="none" rtlCol="0">
            <a:spAutoFit/>
          </a:bodyPr>
          <a:lstStyle/>
          <a:p>
            <a:r>
              <a:rPr lang="es-ES" sz="2000" b="1" dirty="0">
                <a:solidFill>
                  <a:schemeClr val="accent4">
                    <a:lumMod val="75000"/>
                  </a:schemeClr>
                </a:solidFill>
              </a:rPr>
              <a:t>Ordinal</a:t>
            </a:r>
            <a:endParaRPr lang="es-ES_tradnl" sz="2000" dirty="0"/>
          </a:p>
        </p:txBody>
      </p:sp>
      <p:sp>
        <p:nvSpPr>
          <p:cNvPr id="8" name="TextBox 7">
            <a:extLst>
              <a:ext uri="{FF2B5EF4-FFF2-40B4-BE49-F238E27FC236}">
                <a16:creationId xmlns:a16="http://schemas.microsoft.com/office/drawing/2014/main" id="{C33817C2-F180-7AE4-B11B-A8A0E9E615E2}"/>
              </a:ext>
            </a:extLst>
          </p:cNvPr>
          <p:cNvSpPr txBox="1"/>
          <p:nvPr/>
        </p:nvSpPr>
        <p:spPr>
          <a:xfrm>
            <a:off x="6808441" y="3081263"/>
            <a:ext cx="1683474" cy="2246769"/>
          </a:xfrm>
          <a:prstGeom prst="rect">
            <a:avLst/>
          </a:prstGeom>
          <a:noFill/>
        </p:spPr>
        <p:txBody>
          <a:bodyPr wrap="none" rtlCol="0">
            <a:spAutoFit/>
          </a:bodyPr>
          <a:lstStyle/>
          <a:p>
            <a:r>
              <a:rPr lang="es-ES_tradnl" sz="2800" dirty="0">
                <a:solidFill>
                  <a:srgbClr val="A97829"/>
                </a:solidFill>
              </a:rPr>
              <a:t>★☆☆☆☆</a:t>
            </a:r>
          </a:p>
          <a:p>
            <a:r>
              <a:rPr lang="es-ES_tradnl" sz="2800" dirty="0">
                <a:solidFill>
                  <a:srgbClr val="A97829"/>
                </a:solidFill>
              </a:rPr>
              <a:t>★★☆☆☆</a:t>
            </a:r>
          </a:p>
          <a:p>
            <a:r>
              <a:rPr lang="es-ES_tradnl" sz="2800" dirty="0">
                <a:solidFill>
                  <a:srgbClr val="A97829"/>
                </a:solidFill>
              </a:rPr>
              <a:t>★★★☆☆</a:t>
            </a:r>
          </a:p>
          <a:p>
            <a:r>
              <a:rPr lang="es-ES_tradnl" sz="2800" dirty="0">
                <a:solidFill>
                  <a:srgbClr val="A97829"/>
                </a:solidFill>
              </a:rPr>
              <a:t>★★★★☆</a:t>
            </a:r>
          </a:p>
          <a:p>
            <a:r>
              <a:rPr lang="es-ES_tradnl" sz="2800" dirty="0">
                <a:solidFill>
                  <a:srgbClr val="A97829"/>
                </a:solidFill>
              </a:rPr>
              <a:t>★★★★★</a:t>
            </a:r>
            <a:endParaRPr lang="es-ES_tradnl" dirty="0">
              <a:solidFill>
                <a:srgbClr val="A97829"/>
              </a:solidFill>
            </a:endParaRPr>
          </a:p>
        </p:txBody>
      </p:sp>
      <p:pic>
        <p:nvPicPr>
          <p:cNvPr id="13" name="Picture 12">
            <a:extLst>
              <a:ext uri="{FF2B5EF4-FFF2-40B4-BE49-F238E27FC236}">
                <a16:creationId xmlns:a16="http://schemas.microsoft.com/office/drawing/2014/main" id="{C6B63517-56F3-FF92-3621-CD0D5D66B734}"/>
              </a:ext>
            </a:extLst>
          </p:cNvPr>
          <p:cNvPicPr>
            <a:picLocks noChangeAspect="1"/>
          </p:cNvPicPr>
          <p:nvPr/>
        </p:nvPicPr>
        <p:blipFill>
          <a:blip r:embed="rId3"/>
          <a:stretch>
            <a:fillRect/>
          </a:stretch>
        </p:blipFill>
        <p:spPr>
          <a:xfrm>
            <a:off x="3272921" y="3539564"/>
            <a:ext cx="2110639" cy="1622009"/>
          </a:xfrm>
          <a:prstGeom prst="rect">
            <a:avLst/>
          </a:prstGeom>
        </p:spPr>
      </p:pic>
    </p:spTree>
    <p:extLst>
      <p:ext uri="{BB962C8B-B14F-4D97-AF65-F5344CB8AC3E}">
        <p14:creationId xmlns:p14="http://schemas.microsoft.com/office/powerpoint/2010/main" val="1099192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9974E-D6AE-61A2-D9EF-CA1606F459B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634886-B742-6BE1-6798-261B4BD32111}"/>
              </a:ext>
            </a:extLst>
          </p:cNvPr>
          <p:cNvSpPr>
            <a:spLocks noGrp="1"/>
          </p:cNvSpPr>
          <p:nvPr>
            <p:ph type="title"/>
          </p:nvPr>
        </p:nvSpPr>
        <p:spPr/>
        <p:txBody>
          <a:bodyPr/>
          <a:lstStyle/>
          <a:p>
            <a:r>
              <a:rPr lang="es-ES_tradnl" dirty="0"/>
              <a:t>Aprendizaje Automático</a:t>
            </a:r>
          </a:p>
        </p:txBody>
      </p:sp>
      <p:sp>
        <p:nvSpPr>
          <p:cNvPr id="5" name="Footer Placeholder 4">
            <a:extLst>
              <a:ext uri="{FF2B5EF4-FFF2-40B4-BE49-F238E27FC236}">
                <a16:creationId xmlns:a16="http://schemas.microsoft.com/office/drawing/2014/main" id="{9DFF4C50-BB7B-8C28-C608-D2224F276F0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5BD3A6D6-82CD-0A65-DBA0-1F5ECFFA3428}"/>
              </a:ext>
            </a:extLst>
          </p:cNvPr>
          <p:cNvSpPr>
            <a:spLocks noGrp="1"/>
          </p:cNvSpPr>
          <p:nvPr>
            <p:ph idx="1"/>
          </p:nvPr>
        </p:nvSpPr>
        <p:spPr>
          <a:xfrm>
            <a:off x="3523376" y="2147582"/>
            <a:ext cx="8067990" cy="3788322"/>
          </a:xfrm>
        </p:spPr>
        <p:txBody>
          <a:bodyPr>
            <a:noAutofit/>
          </a:bodyPr>
          <a:lstStyle/>
          <a:p>
            <a:pPr marL="0" indent="0">
              <a:buNone/>
            </a:pPr>
            <a:r>
              <a:rPr lang="es-ES" dirty="0"/>
              <a:t>Los temas que vamos a ver en este video son:</a:t>
            </a:r>
          </a:p>
          <a:p>
            <a:pPr lvl="1"/>
            <a:r>
              <a:rPr lang="es-ES" sz="2000" dirty="0"/>
              <a:t>Definición de aprendizaje automático</a:t>
            </a:r>
          </a:p>
          <a:p>
            <a:pPr lvl="1"/>
            <a:r>
              <a:rPr lang="es-ES" sz="2000" dirty="0"/>
              <a:t>Datos</a:t>
            </a:r>
          </a:p>
          <a:p>
            <a:pPr lvl="2"/>
            <a:r>
              <a:rPr lang="es-ES" sz="1800" dirty="0"/>
              <a:t>Tipos de datos</a:t>
            </a:r>
          </a:p>
          <a:p>
            <a:pPr lvl="1"/>
            <a:r>
              <a:rPr lang="es-ES" sz="2000" dirty="0"/>
              <a:t>Formas que las maquinas aprenden</a:t>
            </a:r>
          </a:p>
          <a:p>
            <a:pPr lvl="2"/>
            <a:r>
              <a:rPr lang="es-ES" sz="1800" dirty="0"/>
              <a:t>Aprendizaje supervisado</a:t>
            </a:r>
          </a:p>
          <a:p>
            <a:pPr lvl="2"/>
            <a:r>
              <a:rPr lang="es-ES" sz="1800" dirty="0"/>
              <a:t>Aprendizaje no supervisado</a:t>
            </a:r>
          </a:p>
          <a:p>
            <a:pPr lvl="2"/>
            <a:r>
              <a:rPr lang="es-ES" sz="1800" dirty="0"/>
              <a:t>Aprendizaje por refuerzo</a:t>
            </a:r>
          </a:p>
        </p:txBody>
      </p:sp>
      <p:pic>
        <p:nvPicPr>
          <p:cNvPr id="3" name="Picture 2">
            <a:extLst>
              <a:ext uri="{FF2B5EF4-FFF2-40B4-BE49-F238E27FC236}">
                <a16:creationId xmlns:a16="http://schemas.microsoft.com/office/drawing/2014/main" id="{E8498F16-D048-5BD9-F891-D8B3383A91EB}"/>
              </a:ext>
            </a:extLst>
          </p:cNvPr>
          <p:cNvPicPr>
            <a:picLocks noChangeAspect="1"/>
          </p:cNvPicPr>
          <p:nvPr/>
        </p:nvPicPr>
        <p:blipFill>
          <a:blip r:embed="rId3"/>
          <a:stretch>
            <a:fillRect/>
          </a:stretch>
        </p:blipFill>
        <p:spPr>
          <a:xfrm>
            <a:off x="600634" y="1971177"/>
            <a:ext cx="3170897" cy="3687891"/>
          </a:xfrm>
          <a:prstGeom prst="rect">
            <a:avLst/>
          </a:prstGeom>
        </p:spPr>
      </p:pic>
    </p:spTree>
    <p:extLst>
      <p:ext uri="{BB962C8B-B14F-4D97-AF65-F5344CB8AC3E}">
        <p14:creationId xmlns:p14="http://schemas.microsoft.com/office/powerpoint/2010/main" val="1144119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Formas de aprendizaje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25609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769166"/>
            <a:ext cx="10691264" cy="4160048"/>
          </a:xfrm>
        </p:spPr>
        <p:txBody>
          <a:bodyPr>
            <a:normAutofit/>
          </a:bodyPr>
          <a:lstStyle/>
          <a:p>
            <a:pPr marL="0" indent="0">
              <a:buNone/>
            </a:pPr>
            <a:r>
              <a:rPr lang="es-ES" sz="1800" dirty="0"/>
              <a:t>Un esquema de aplicar aprendizaje automático nos queda…</a:t>
            </a:r>
          </a:p>
        </p:txBody>
      </p:sp>
      <p:sp>
        <p:nvSpPr>
          <p:cNvPr id="8" name="Rounded Rectangle 7">
            <a:extLst>
              <a:ext uri="{FF2B5EF4-FFF2-40B4-BE49-F238E27FC236}">
                <a16:creationId xmlns:a16="http://schemas.microsoft.com/office/drawing/2014/main" id="{C4521C50-51BE-9097-143B-3126A6A285E4}"/>
              </a:ext>
            </a:extLst>
          </p:cNvPr>
          <p:cNvSpPr/>
          <p:nvPr/>
        </p:nvSpPr>
        <p:spPr>
          <a:xfrm>
            <a:off x="6065317" y="3385613"/>
            <a:ext cx="2332420" cy="1451113"/>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a:t>
            </a:r>
          </a:p>
          <a:p>
            <a:pPr algn="ctr"/>
            <a:r>
              <a:rPr lang="es-ES_tradnl" dirty="0"/>
              <a:t>h(X)</a:t>
            </a:r>
          </a:p>
        </p:txBody>
      </p:sp>
      <p:sp>
        <p:nvSpPr>
          <p:cNvPr id="13" name="TextBox 12">
            <a:extLst>
              <a:ext uri="{FF2B5EF4-FFF2-40B4-BE49-F238E27FC236}">
                <a16:creationId xmlns:a16="http://schemas.microsoft.com/office/drawing/2014/main" id="{9AEA9C9E-8520-EF4F-6C31-9AB72E3FD6C3}"/>
              </a:ext>
            </a:extLst>
          </p:cNvPr>
          <p:cNvSpPr txBox="1"/>
          <p:nvPr/>
        </p:nvSpPr>
        <p:spPr>
          <a:xfrm>
            <a:off x="9603196" y="3880336"/>
            <a:ext cx="728084" cy="461665"/>
          </a:xfrm>
          <a:prstGeom prst="rect">
            <a:avLst/>
          </a:prstGeom>
          <a:noFill/>
        </p:spPr>
        <p:txBody>
          <a:bodyPr wrap="none" rtlCol="0">
            <a:spAutoFit/>
          </a:bodyPr>
          <a:lstStyle/>
          <a:p>
            <a:r>
              <a:rPr lang="es-ES_tradnl" sz="2400" dirty="0" err="1"/>
              <a:t>y</a:t>
            </a:r>
            <a:r>
              <a:rPr lang="es-ES_tradnl" sz="2400" baseline="-25000" dirty="0" err="1"/>
              <a:t>pred</a:t>
            </a:r>
            <a:endParaRPr lang="es-ES_tradnl" sz="2400" baseline="-25000" dirty="0"/>
          </a:p>
        </p:txBody>
      </p:sp>
      <p:cxnSp>
        <p:nvCxnSpPr>
          <p:cNvPr id="14" name="Straight Arrow Connector 13">
            <a:extLst>
              <a:ext uri="{FF2B5EF4-FFF2-40B4-BE49-F238E27FC236}">
                <a16:creationId xmlns:a16="http://schemas.microsoft.com/office/drawing/2014/main" id="{1CA370A2-497B-5EA0-6D86-FB9F8EC06D54}"/>
              </a:ext>
            </a:extLst>
          </p:cNvPr>
          <p:cNvCxnSpPr>
            <a:cxnSpLocks/>
            <a:stCxn id="8" idx="3"/>
            <a:endCxn id="13" idx="1"/>
          </p:cNvCxnSpPr>
          <p:nvPr/>
        </p:nvCxnSpPr>
        <p:spPr>
          <a:xfrm flipV="1">
            <a:off x="8397737" y="4111169"/>
            <a:ext cx="1205459" cy="1"/>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C395068C-474E-5678-5B7C-CFD56FC06216}"/>
              </a:ext>
            </a:extLst>
          </p:cNvPr>
          <p:cNvCxnSpPr>
            <a:cxnSpLocks/>
            <a:stCxn id="9" idx="3"/>
            <a:endCxn id="8" idx="1"/>
          </p:cNvCxnSpPr>
          <p:nvPr/>
        </p:nvCxnSpPr>
        <p:spPr>
          <a:xfrm>
            <a:off x="4363428" y="4098022"/>
            <a:ext cx="1701889" cy="13148"/>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20" name="TextBox 19">
            <a:extLst>
              <a:ext uri="{FF2B5EF4-FFF2-40B4-BE49-F238E27FC236}">
                <a16:creationId xmlns:a16="http://schemas.microsoft.com/office/drawing/2014/main" id="{3882B236-30CF-73BC-8853-E4FB4CE74408}"/>
              </a:ext>
            </a:extLst>
          </p:cNvPr>
          <p:cNvSpPr txBox="1"/>
          <p:nvPr/>
        </p:nvSpPr>
        <p:spPr>
          <a:xfrm>
            <a:off x="5043145" y="2552379"/>
            <a:ext cx="1370888" cy="369332"/>
          </a:xfrm>
          <a:prstGeom prst="rect">
            <a:avLst/>
          </a:prstGeom>
          <a:noFill/>
        </p:spPr>
        <p:txBody>
          <a:bodyPr wrap="none" rtlCol="0">
            <a:spAutoFit/>
          </a:bodyPr>
          <a:lstStyle/>
          <a:p>
            <a:r>
              <a:rPr lang="es-ES_tradnl" dirty="0"/>
              <a:t>Entrenamos</a:t>
            </a:r>
          </a:p>
        </p:txBody>
      </p:sp>
      <p:sp>
        <p:nvSpPr>
          <p:cNvPr id="21" name="TextBox 20">
            <a:extLst>
              <a:ext uri="{FF2B5EF4-FFF2-40B4-BE49-F238E27FC236}">
                <a16:creationId xmlns:a16="http://schemas.microsoft.com/office/drawing/2014/main" id="{A055C8D3-30C4-2261-B9AC-0FF0E0844451}"/>
              </a:ext>
            </a:extLst>
          </p:cNvPr>
          <p:cNvSpPr txBox="1"/>
          <p:nvPr/>
        </p:nvSpPr>
        <p:spPr>
          <a:xfrm>
            <a:off x="4489792" y="4140073"/>
            <a:ext cx="1322798" cy="369332"/>
          </a:xfrm>
          <a:prstGeom prst="rect">
            <a:avLst/>
          </a:prstGeom>
          <a:noFill/>
        </p:spPr>
        <p:txBody>
          <a:bodyPr wrap="none" rtlCol="0">
            <a:spAutoFit/>
          </a:bodyPr>
          <a:lstStyle/>
          <a:p>
            <a:pPr algn="ctr"/>
            <a:r>
              <a:rPr lang="es-ES_tradnl" dirty="0"/>
              <a:t>Predecimos</a:t>
            </a:r>
          </a:p>
        </p:txBody>
      </p:sp>
      <p:sp>
        <p:nvSpPr>
          <p:cNvPr id="9" name="Rounded Rectangle 8">
            <a:extLst>
              <a:ext uri="{FF2B5EF4-FFF2-40B4-BE49-F238E27FC236}">
                <a16:creationId xmlns:a16="http://schemas.microsoft.com/office/drawing/2014/main" id="{8E07C620-AF38-C725-0309-DE63347EEEC2}"/>
              </a:ext>
            </a:extLst>
          </p:cNvPr>
          <p:cNvSpPr/>
          <p:nvPr/>
        </p:nvSpPr>
        <p:spPr>
          <a:xfrm>
            <a:off x="1838691" y="2399250"/>
            <a:ext cx="2524737" cy="3397543"/>
          </a:xfrm>
          <a:prstGeom prst="roundRect">
            <a:avLst/>
          </a:prstGeom>
          <a:solidFill>
            <a:schemeClr val="accent3">
              <a:lumMod val="60000"/>
              <a:lumOff val="4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Población</a:t>
            </a:r>
          </a:p>
        </p:txBody>
      </p:sp>
      <p:sp>
        <p:nvSpPr>
          <p:cNvPr id="11" name="Rounded Rectangle 10">
            <a:extLst>
              <a:ext uri="{FF2B5EF4-FFF2-40B4-BE49-F238E27FC236}">
                <a16:creationId xmlns:a16="http://schemas.microsoft.com/office/drawing/2014/main" id="{802D68E7-259E-3FEF-6993-8A7C5D3C2749}"/>
              </a:ext>
            </a:extLst>
          </p:cNvPr>
          <p:cNvSpPr/>
          <p:nvPr/>
        </p:nvSpPr>
        <p:spPr>
          <a:xfrm>
            <a:off x="1990834" y="2551605"/>
            <a:ext cx="2220449" cy="105299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Sub-set</a:t>
            </a:r>
          </a:p>
        </p:txBody>
      </p:sp>
      <p:cxnSp>
        <p:nvCxnSpPr>
          <p:cNvPr id="17" name="Elbow Connector 16">
            <a:extLst>
              <a:ext uri="{FF2B5EF4-FFF2-40B4-BE49-F238E27FC236}">
                <a16:creationId xmlns:a16="http://schemas.microsoft.com/office/drawing/2014/main" id="{9891A436-1075-B0CA-8D69-869C03CB0943}"/>
              </a:ext>
            </a:extLst>
          </p:cNvPr>
          <p:cNvCxnSpPr>
            <a:stCxn id="11" idx="3"/>
            <a:endCxn id="8" idx="0"/>
          </p:cNvCxnSpPr>
          <p:nvPr/>
        </p:nvCxnSpPr>
        <p:spPr>
          <a:xfrm>
            <a:off x="4211283" y="3078100"/>
            <a:ext cx="3020244" cy="307513"/>
          </a:xfrm>
          <a:prstGeom prst="bentConnector2">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77321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187181" cy="3969785"/>
          </a:xfrm>
        </p:spPr>
        <p:txBody>
          <a:bodyPr>
            <a:normAutofit fontScale="92500"/>
          </a:bodyPr>
          <a:lstStyle/>
          <a:p>
            <a:pPr marL="0" indent="0">
              <a:buNone/>
            </a:pPr>
            <a:r>
              <a:rPr lang="es-ES" sz="1800" dirty="0"/>
              <a:t>Como vimos en los ejemplos, hay diferentes tipos de aprendizaje, los cuales depende de la forma que tiene principalmente </a:t>
            </a:r>
            <a:r>
              <a:rPr lang="es-ES" sz="1800" b="1" dirty="0">
                <a:solidFill>
                  <a:schemeClr val="accent1">
                    <a:lumMod val="75000"/>
                  </a:schemeClr>
                </a:solidFill>
              </a:rPr>
              <a:t>y</a:t>
            </a:r>
            <a:r>
              <a:rPr lang="es-ES" sz="1800" dirty="0"/>
              <a:t>. </a:t>
            </a:r>
          </a:p>
          <a:p>
            <a:r>
              <a:rPr lang="es-ES" sz="1800" b="1" dirty="0">
                <a:solidFill>
                  <a:schemeClr val="accent6">
                    <a:lumMod val="60000"/>
                    <a:lumOff val="40000"/>
                  </a:schemeClr>
                </a:solidFill>
              </a:rPr>
              <a:t>Aprendizaje supervisado: </a:t>
            </a:r>
            <a:r>
              <a:rPr lang="es-ES" sz="1800" dirty="0"/>
              <a:t>El modelo observa pares de entradas-salidas y aprende la relación entre ellos. Es decir, en este tipo de aprendizaje, conocemos el valor de </a:t>
            </a:r>
            <a:r>
              <a:rPr lang="es-ES" sz="1800" b="1" dirty="0">
                <a:solidFill>
                  <a:schemeClr val="accent1">
                    <a:lumMod val="75000"/>
                  </a:schemeClr>
                </a:solidFill>
              </a:rPr>
              <a:t>y</a:t>
            </a:r>
            <a:r>
              <a:rPr lang="es-ES" sz="1800" dirty="0"/>
              <a:t> y se lo enseñamos al modelo.  </a:t>
            </a:r>
          </a:p>
          <a:p>
            <a:pPr lvl="1"/>
            <a:r>
              <a:rPr lang="es-ES" sz="1600" dirty="0"/>
              <a:t>Los modelos aprenden de los resultados conocidos y realizan ajustes en sus parámetros internos para adaptarse a los datos de entrada.</a:t>
            </a:r>
          </a:p>
          <a:p>
            <a:pPr lvl="1"/>
            <a:r>
              <a:rPr lang="es-ES" sz="1600" dirty="0"/>
              <a:t>Una vez que el modelo está entrenado adecuadamente y los parámetros internos son coherentes con los datos de entrada y los resultados de los datos de entrenamiento, el modelo podrá realizar predicciones adecuadas ante nuevos datos.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9" name="Picture 8">
            <a:extLst>
              <a:ext uri="{FF2B5EF4-FFF2-40B4-BE49-F238E27FC236}">
                <a16:creationId xmlns:a16="http://schemas.microsoft.com/office/drawing/2014/main" id="{F21EB968-B122-33E5-832A-D6DED9261021}"/>
              </a:ext>
            </a:extLst>
          </p:cNvPr>
          <p:cNvPicPr>
            <a:picLocks noChangeAspect="1"/>
          </p:cNvPicPr>
          <p:nvPr/>
        </p:nvPicPr>
        <p:blipFill>
          <a:blip r:embed="rId4"/>
          <a:stretch>
            <a:fillRect/>
          </a:stretch>
        </p:blipFill>
        <p:spPr>
          <a:xfrm>
            <a:off x="7210108" y="2293126"/>
            <a:ext cx="4181792" cy="3327359"/>
          </a:xfrm>
          <a:prstGeom prst="rect">
            <a:avLst/>
          </a:prstGeom>
        </p:spPr>
      </p:pic>
    </p:spTree>
    <p:extLst>
      <p:ext uri="{BB962C8B-B14F-4D97-AF65-F5344CB8AC3E}">
        <p14:creationId xmlns:p14="http://schemas.microsoft.com/office/powerpoint/2010/main" val="8270245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sz="1800" dirty="0"/>
              <a:t>Como vimos en los ejemplos hay diferentes tipos de aprendizaje, los cuales depende de la forma que tiene principalmente </a:t>
            </a:r>
            <a:r>
              <a:rPr lang="es-ES" sz="1800" b="1" dirty="0">
                <a:solidFill>
                  <a:schemeClr val="accent1">
                    <a:lumMod val="75000"/>
                  </a:schemeClr>
                </a:solidFill>
              </a:rPr>
              <a:t>y</a:t>
            </a:r>
            <a:r>
              <a:rPr lang="es-ES" sz="1800" dirty="0"/>
              <a:t>. </a:t>
            </a:r>
          </a:p>
          <a:p>
            <a:r>
              <a:rPr lang="es-ES" sz="1800" b="1" dirty="0">
                <a:solidFill>
                  <a:schemeClr val="accent3">
                    <a:lumMod val="75000"/>
                  </a:schemeClr>
                </a:solidFill>
              </a:rPr>
              <a:t>Aprendizaje no supervisado: </a:t>
            </a:r>
            <a:r>
              <a:rPr lang="es-ES" sz="1800" dirty="0"/>
              <a:t>El modelo aprende patrones de la entrada sin ninguna retroalimentación. Es decir, no contamos con </a:t>
            </a:r>
            <a:r>
              <a:rPr lang="es-ES" sz="1800" b="1" dirty="0">
                <a:solidFill>
                  <a:schemeClr val="accent1">
                    <a:lumMod val="75000"/>
                  </a:schemeClr>
                </a:solidFill>
              </a:rPr>
              <a:t>y</a:t>
            </a:r>
            <a:r>
              <a:rPr lang="es-ES" sz="1800" dirty="0"/>
              <a:t> de antemano.</a:t>
            </a:r>
          </a:p>
          <a:p>
            <a:r>
              <a:rPr lang="es-ES" sz="1800" b="1" dirty="0">
                <a:solidFill>
                  <a:srgbClr val="00B0F0"/>
                </a:solidFill>
              </a:rPr>
              <a:t>Aprendizaje por refuerzo</a:t>
            </a:r>
            <a:r>
              <a:rPr lang="es-ES" sz="1800" dirty="0">
                <a:solidFill>
                  <a:srgbClr val="00B0F0"/>
                </a:solidFill>
              </a:rPr>
              <a:t>: </a:t>
            </a:r>
            <a:r>
              <a:rPr lang="es-ES" sz="1800" dirty="0"/>
              <a:t>El agente aprende con una serie de refuerzos: recompensas y castigos. Depende del agente decidir cuál de las acciones anteriores al refuerzo fue la más responsable de él y modificar sus acciones para apuntar a más recompensas en el futuro.</a:t>
            </a:r>
          </a:p>
          <a:p>
            <a:endParaRPr lang="es-ES" sz="1800" dirty="0"/>
          </a:p>
          <a:p>
            <a:pPr marL="457200" lvl="1" indent="0">
              <a:buNone/>
            </a:pPr>
            <a:endParaRPr lang="es-ES" sz="1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9475207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2A55D6E-AC64-F0CD-9898-CA1983121507}"/>
            </a:ext>
          </a:extLst>
        </p:cNvPr>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7F086CE-273A-C2EC-0F3E-A29C5DB4C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B4039C7F-7BC1-CF42-2717-6A2878072D41}"/>
              </a:ext>
            </a:extLst>
          </p:cNvPr>
          <p:cNvPicPr>
            <a:picLocks noChangeAspect="1"/>
          </p:cNvPicPr>
          <p:nvPr/>
        </p:nvPicPr>
        <p:blipFill rotWithShape="1">
          <a:blip r:embed="rId3"/>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F86AA728-CE0D-DDD5-BF70-584D65739D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33A487E8-D8D2-6D95-9227-8C872AB739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8371A51-80DE-A46C-BCE0-B828C4BC6152}"/>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Aprendizaje Supervisado</a:t>
            </a:r>
          </a:p>
        </p:txBody>
      </p:sp>
      <p:sp>
        <p:nvSpPr>
          <p:cNvPr id="3" name="Subtitle 2">
            <a:extLst>
              <a:ext uri="{FF2B5EF4-FFF2-40B4-BE49-F238E27FC236}">
                <a16:creationId xmlns:a16="http://schemas.microsoft.com/office/drawing/2014/main" id="{6EA73221-99A6-6E88-79A2-02C4EC034890}"/>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332F88D8-8EE8-18EF-450A-4D66A1303737}"/>
              </a:ext>
            </a:extLst>
          </p:cNvPr>
          <p:cNvPicPr>
            <a:picLocks noChangeAspect="1"/>
          </p:cNvPicPr>
          <p:nvPr/>
        </p:nvPicPr>
        <p:blipFill>
          <a:blip r:embed="rId4"/>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36736467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568EC-56A1-AF9E-D37C-8338001920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AC092B-8EAA-3934-CF9A-901CCB6CFFE2}"/>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8F803B5D-17E7-5EDB-E08D-9E5676040CC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7CB0640C-8521-0E6C-A02D-D63DB5156E02}"/>
              </a:ext>
            </a:extLst>
          </p:cNvPr>
          <p:cNvSpPr>
            <a:spLocks noGrp="1"/>
          </p:cNvSpPr>
          <p:nvPr>
            <p:ph idx="1"/>
          </p:nvPr>
        </p:nvSpPr>
        <p:spPr>
          <a:xfrm>
            <a:off x="3523376" y="1847088"/>
            <a:ext cx="8067990" cy="4088816"/>
          </a:xfrm>
        </p:spPr>
        <p:txBody>
          <a:bodyPr>
            <a:noAutofit/>
          </a:bodyPr>
          <a:lstStyle/>
          <a:p>
            <a:pPr marL="0" indent="0">
              <a:buNone/>
            </a:pPr>
            <a:r>
              <a:rPr lang="es-ES" dirty="0"/>
              <a:t>Los temas que vamos a ver en este video son:</a:t>
            </a:r>
          </a:p>
          <a:p>
            <a:pPr lvl="1"/>
            <a:r>
              <a:rPr lang="es-ES" sz="2000" dirty="0"/>
              <a:t>Aprendizaje supervisado</a:t>
            </a:r>
          </a:p>
          <a:p>
            <a:pPr lvl="2"/>
            <a:r>
              <a:rPr lang="es-ES" sz="1800" dirty="0"/>
              <a:t>Problema de clasificación</a:t>
            </a:r>
          </a:p>
          <a:p>
            <a:pPr lvl="2"/>
            <a:r>
              <a:rPr lang="es-ES" sz="1800" dirty="0"/>
              <a:t>Problema de regresión</a:t>
            </a:r>
          </a:p>
          <a:p>
            <a:pPr lvl="1"/>
            <a:r>
              <a:rPr lang="es-ES" sz="2000" dirty="0"/>
              <a:t>Sesgo y varianza</a:t>
            </a:r>
          </a:p>
          <a:p>
            <a:pPr lvl="1"/>
            <a:r>
              <a:rPr lang="es-ES" sz="2000" dirty="0"/>
              <a:t>Estrategias para reducir el riesgo empírico:</a:t>
            </a:r>
          </a:p>
          <a:p>
            <a:pPr lvl="2"/>
            <a:r>
              <a:rPr lang="es-ES" sz="2000" dirty="0"/>
              <a:t>Métodos de validación</a:t>
            </a:r>
          </a:p>
          <a:p>
            <a:pPr lvl="2"/>
            <a:r>
              <a:rPr lang="es-ES" sz="2000" dirty="0"/>
              <a:t>Regularización</a:t>
            </a:r>
            <a:endParaRPr lang="es-ES" sz="1800" dirty="0"/>
          </a:p>
        </p:txBody>
      </p:sp>
      <p:pic>
        <p:nvPicPr>
          <p:cNvPr id="3" name="Picture 2">
            <a:extLst>
              <a:ext uri="{FF2B5EF4-FFF2-40B4-BE49-F238E27FC236}">
                <a16:creationId xmlns:a16="http://schemas.microsoft.com/office/drawing/2014/main" id="{61CA0750-C7A9-4949-6566-6337728A52B8}"/>
              </a:ext>
            </a:extLst>
          </p:cNvPr>
          <p:cNvPicPr>
            <a:picLocks noChangeAspect="1"/>
          </p:cNvPicPr>
          <p:nvPr/>
        </p:nvPicPr>
        <p:blipFill>
          <a:blip r:embed="rId3"/>
          <a:stretch>
            <a:fillRect/>
          </a:stretch>
        </p:blipFill>
        <p:spPr>
          <a:xfrm>
            <a:off x="600634" y="1971177"/>
            <a:ext cx="3170897" cy="3687891"/>
          </a:xfrm>
          <a:prstGeom prst="rect">
            <a:avLst/>
          </a:prstGeom>
        </p:spPr>
      </p:pic>
    </p:spTree>
    <p:extLst>
      <p:ext uri="{BB962C8B-B14F-4D97-AF65-F5344CB8AC3E}">
        <p14:creationId xmlns:p14="http://schemas.microsoft.com/office/powerpoint/2010/main" val="1747192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Aprendizaje supervisado</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77458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dirty="0"/>
                  <a:t>Más formalmente, podemos definir la tarea de aprendizaje supervisado como:</a:t>
                </a:r>
              </a:p>
              <a:p>
                <a:pPr marL="0" indent="0">
                  <a:buNone/>
                </a:pPr>
                <a:r>
                  <a:rPr lang="es-ES" dirty="0"/>
                  <a:t>Dado un </a:t>
                </a:r>
                <a:r>
                  <a:rPr lang="es-ES" b="1" dirty="0">
                    <a:solidFill>
                      <a:srgbClr val="00B0F0"/>
                    </a:solidFill>
                  </a:rPr>
                  <a:t>set de entrenamiento </a:t>
                </a:r>
                <a:r>
                  <a:rPr lang="es-ES" dirty="0"/>
                  <a:t>de N observaciones de pares de entradas y salida:</a:t>
                </a:r>
              </a:p>
              <a:p>
                <a:pPr marL="0" indent="0" algn="ctr">
                  <a:buNone/>
                </a:pPr>
                <a14:m>
                  <m:oMath xmlns:m="http://schemas.openxmlformats.org/officeDocument/2006/math">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1</m:t>
                            </m:r>
                          </m:sub>
                        </m:sSub>
                      </m:e>
                    </m:d>
                    <m:r>
                      <a:rPr lang="en-US" b="0" i="1" smtClean="0">
                        <a:latin typeface="Cambria Math" panose="02040503050406030204" pitchFamily="18" charset="0"/>
                      </a:rPr>
                      <m:t>,</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2</m:t>
                            </m:r>
                          </m:sub>
                        </m:sSub>
                      </m:e>
                    </m:d>
                  </m:oMath>
                </a14:m>
                <a:r>
                  <a:rPr lang="es-ES" dirty="0"/>
                  <a:t>, …, </a:t>
                </a:r>
                <a14:m>
                  <m:oMath xmlns:m="http://schemas.openxmlformats.org/officeDocument/2006/math">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𝑁</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𝑁</m:t>
                            </m:r>
                          </m:sub>
                        </m:sSub>
                      </m:e>
                    </m:d>
                  </m:oMath>
                </a14:m>
                <a:endParaRPr lang="es-ES" dirty="0"/>
              </a:p>
              <a:p>
                <a:pPr marL="0" indent="0">
                  <a:buNone/>
                </a:pPr>
                <a:r>
                  <a:rPr lang="es-ES" dirty="0"/>
                  <a:t>donde cada par está generado por una función desconocida </a:t>
                </a:r>
                <a:r>
                  <a:rPr lang="es-ES" i="1" dirty="0"/>
                  <a:t>y = f(X), </a:t>
                </a:r>
              </a:p>
              <a:p>
                <a:pPr marL="0" indent="0">
                  <a:buNone/>
                </a:pPr>
                <a:r>
                  <a:rPr lang="es-ES" dirty="0"/>
                  <a:t>Se utiliza una función </a:t>
                </a:r>
                <a:r>
                  <a:rPr lang="es-ES" b="1" dirty="0">
                    <a:solidFill>
                      <a:schemeClr val="accent6">
                        <a:lumMod val="60000"/>
                        <a:lumOff val="40000"/>
                      </a:schemeClr>
                    </a:solidFill>
                  </a:rPr>
                  <a:t>h</a:t>
                </a:r>
                <a:r>
                  <a:rPr lang="es-ES" dirty="0"/>
                  <a:t> que aproxima a la verdadera función f, </a:t>
                </a:r>
                <a14:m>
                  <m:oMath xmlns:m="http://schemas.openxmlformats.org/officeDocument/2006/math">
                    <m:r>
                      <a:rPr lang="en-US" b="0" i="1" smtClean="0">
                        <a:latin typeface="Cambria Math" panose="02040503050406030204" pitchFamily="18" charset="0"/>
                      </a:rPr>
                      <m:t>h</m:t>
                    </m:r>
                    <m:d>
                      <m:dPr>
                        <m:ctrlPr>
                          <a:rPr lang="en-US" b="0" i="1" smtClean="0">
                            <a:latin typeface="Cambria Math" panose="02040503050406030204" pitchFamily="18" charset="0"/>
                          </a:rPr>
                        </m:ctrlPr>
                      </m:dPr>
                      <m:e>
                        <m:r>
                          <a:rPr lang="en-US" b="0" i="1" smtClean="0">
                            <a:latin typeface="Cambria Math" panose="02040503050406030204" pitchFamily="18" charset="0"/>
                          </a:rPr>
                          <m:t>𝑋</m:t>
                        </m:r>
                      </m:e>
                    </m:d>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oMath>
                </a14:m>
                <a:r>
                  <a:rPr lang="es-ES" dirty="0"/>
                  <a:t>. </a:t>
                </a:r>
              </a:p>
              <a:p>
                <a:pPr marL="0" indent="0">
                  <a:buNone/>
                </a:pPr>
                <a:r>
                  <a:rPr lang="es-ES" dirty="0"/>
                  <a:t>La función </a:t>
                </a:r>
                <a:r>
                  <a:rPr lang="es-ES" b="1" dirty="0">
                    <a:solidFill>
                      <a:schemeClr val="accent6">
                        <a:lumMod val="60000"/>
                        <a:lumOff val="40000"/>
                      </a:schemeClr>
                    </a:solidFill>
                  </a:rPr>
                  <a:t>h</a:t>
                </a:r>
                <a:r>
                  <a:rPr lang="es-ES" dirty="0"/>
                  <a:t> es la que llamamos la hipótesis de la población o el </a:t>
                </a:r>
                <a:r>
                  <a:rPr lang="es-ES" b="1" dirty="0">
                    <a:solidFill>
                      <a:schemeClr val="accent6">
                        <a:lumMod val="60000"/>
                        <a:lumOff val="40000"/>
                      </a:schemeClr>
                    </a:solidFill>
                  </a:rPr>
                  <a:t>modelo, </a:t>
                </a:r>
                <a:r>
                  <a:rPr lang="es-ES" dirty="0"/>
                  <a:t>que proviene de un espacio de hipótesis. </a:t>
                </a:r>
              </a:p>
              <a:p>
                <a:pPr marL="0" indent="0">
                  <a:buNone/>
                </a:pPr>
                <a:r>
                  <a:rPr lang="es-ES" dirty="0"/>
                  <a:t>Llamamos a las salidas </a:t>
                </a:r>
                <a:r>
                  <a:rPr lang="es-ES" b="1" dirty="0">
                    <a:solidFill>
                      <a:srgbClr val="00B0F0"/>
                    </a:solidFill>
                  </a:rPr>
                  <a:t>y</a:t>
                </a:r>
                <a:r>
                  <a:rPr lang="es-ES" dirty="0"/>
                  <a:t> como </a:t>
                </a:r>
                <a:r>
                  <a:rPr lang="es-ES" b="1" dirty="0" err="1">
                    <a:solidFill>
                      <a:srgbClr val="00B0F0"/>
                    </a:solidFill>
                  </a:rPr>
                  <a:t>ground</a:t>
                </a:r>
                <a:r>
                  <a:rPr lang="es-ES" b="1" dirty="0">
                    <a:solidFill>
                      <a:srgbClr val="00B0F0"/>
                    </a:solidFill>
                  </a:rPr>
                  <a:t> </a:t>
                </a:r>
                <a:r>
                  <a:rPr lang="es-ES" b="1" dirty="0" err="1">
                    <a:solidFill>
                      <a:srgbClr val="00B0F0"/>
                    </a:solidFill>
                  </a:rPr>
                  <a:t>truth</a:t>
                </a:r>
                <a:r>
                  <a:rPr lang="es-ES" dirty="0"/>
                  <a:t>. </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890730" cy="3969785"/>
              </a:xfrm>
              <a:blipFill>
                <a:blip r:embed="rId3"/>
                <a:stretch>
                  <a:fillRect l="-699" t="-63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24969043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b="1" i="1" dirty="0">
                    <a:solidFill>
                      <a:schemeClr val="accent2">
                        <a:lumMod val="75000"/>
                      </a:schemeClr>
                    </a:solidFill>
                  </a:rPr>
                  <a:t>¿Cómo elegimos el espacio de hipótesis? </a:t>
                </a:r>
              </a:p>
              <a:p>
                <a:pPr marL="0" indent="0">
                  <a:buNone/>
                </a:pPr>
                <a:r>
                  <a:rPr lang="es-ES" dirty="0"/>
                  <a:t>Es posible que tengamos algún conocimiento previo sobre el proceso que generó los datos, o podemos realizar un </a:t>
                </a:r>
                <a:r>
                  <a:rPr lang="es-ES" b="1" dirty="0">
                    <a:solidFill>
                      <a:schemeClr val="accent2">
                        <a:lumMod val="75000"/>
                      </a:schemeClr>
                    </a:solidFill>
                  </a:rPr>
                  <a:t>análisis de datos exploratorio</a:t>
                </a:r>
                <a:r>
                  <a:rPr lang="es-ES" dirty="0"/>
                  <a:t>: examinar los datos con pruebas estadísticas y visualizaciones para tener una idea de los datos y una noción de qué espacio de hipótesis podría ser apropiado. O simplemente podemos probar múltiples espacios de hipótesis y evaluar cuál funciona mejor.</a:t>
                </a:r>
              </a:p>
              <a:p>
                <a:pPr marL="0" indent="0">
                  <a:buNone/>
                </a:pPr>
                <a:r>
                  <a:rPr lang="es-ES" i="1" dirty="0">
                    <a:solidFill>
                      <a:schemeClr val="accent6">
                        <a:lumMod val="60000"/>
                        <a:lumOff val="40000"/>
                      </a:schemeClr>
                    </a:solidFill>
                  </a:rPr>
                  <a:t>¿Y cómo elegimos un modelo dentro del espacio de hipótesis?</a:t>
                </a:r>
              </a:p>
              <a:p>
                <a:pPr marL="0" indent="0">
                  <a:buNone/>
                </a:pPr>
                <a:r>
                  <a:rPr lang="es-ES" dirty="0"/>
                  <a:t>Podríamos esperar una hipótesis consistente: una </a:t>
                </a:r>
                <a:r>
                  <a:rPr lang="es-ES" b="1" dirty="0">
                    <a:solidFill>
                      <a:schemeClr val="accent6">
                        <a:lumMod val="60000"/>
                        <a:lumOff val="40000"/>
                      </a:schemeClr>
                    </a:solidFill>
                  </a:rPr>
                  <a:t>h</a:t>
                </a:r>
                <a:r>
                  <a:rPr lang="es-ES" dirty="0"/>
                  <a:t> tal que cada X en el conjunto de entrenamiento tenga </a:t>
                </a:r>
                <a14:m>
                  <m:oMath xmlns:m="http://schemas.openxmlformats.org/officeDocument/2006/math">
                    <m:r>
                      <a:rPr lang="es-ES" i="1" dirty="0" smtClean="0">
                        <a:latin typeface="Cambria Math" panose="02040503050406030204" pitchFamily="18" charset="0"/>
                      </a:rPr>
                      <m:t>h</m:t>
                    </m:r>
                    <m:r>
                      <a:rPr lang="es-ES" i="1" dirty="0" smtClean="0">
                        <a:latin typeface="Cambria Math" panose="02040503050406030204" pitchFamily="18" charset="0"/>
                      </a:rPr>
                      <m:t>(</m:t>
                    </m:r>
                    <m:r>
                      <a:rPr lang="es-ES" i="1" dirty="0" smtClean="0">
                        <a:latin typeface="Cambria Math" panose="02040503050406030204" pitchFamily="18" charset="0"/>
                      </a:rPr>
                      <m:t>𝑥</m:t>
                    </m:r>
                    <m:r>
                      <a:rPr lang="es-ES" i="1" dirty="0" smtClean="0">
                        <a:latin typeface="Cambria Math" panose="02040503050406030204" pitchFamily="18" charset="0"/>
                      </a:rPr>
                      <m:t>) = </m:t>
                    </m:r>
                    <m:r>
                      <a:rPr lang="es-ES" i="1" dirty="0" smtClean="0">
                        <a:latin typeface="Cambria Math" panose="02040503050406030204" pitchFamily="18" charset="0"/>
                      </a:rPr>
                      <m:t>𝑦</m:t>
                    </m:r>
                  </m:oMath>
                </a14:m>
                <a:r>
                  <a:rPr lang="es-ES" dirty="0"/>
                  <a:t>. Si las salidas son de valor continuo, es muy difícil tener una salida exacta. En esos casos, se usa una </a:t>
                </a:r>
                <a:r>
                  <a:rPr lang="es-ES" b="1" dirty="0">
                    <a:solidFill>
                      <a:schemeClr val="accent6">
                        <a:lumMod val="60000"/>
                        <a:lumOff val="40000"/>
                      </a:schemeClr>
                    </a:solidFill>
                  </a:rPr>
                  <a:t>función de ajuste </a:t>
                </a:r>
                <a:r>
                  <a:rPr lang="es-ES" dirty="0"/>
                  <a:t>para medir que tan h(x</a:t>
                </a:r>
                <a:r>
                  <a:rPr lang="es-ES" baseline="-25000" dirty="0"/>
                  <a:t>i</a:t>
                </a:r>
                <a:r>
                  <a:rPr lang="es-ES" dirty="0"/>
                  <a:t>) está cerca de </a:t>
                </a:r>
                <a:r>
                  <a:rPr lang="es-ES" dirty="0" err="1"/>
                  <a:t>y</a:t>
                </a:r>
                <a:r>
                  <a:rPr lang="es-ES" baseline="-25000" dirty="0" err="1"/>
                  <a:t>i</a:t>
                </a:r>
                <a:r>
                  <a:rPr lang="es-ES" dirty="0"/>
                  <a:t>.</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890730" cy="3969785"/>
              </a:xfrm>
              <a:blipFill>
                <a:blip r:embed="rId3"/>
                <a:stretch>
                  <a:fillRect l="-699" t="-637" r="-58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38421849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8FA8BC-16FA-811E-459A-80C2B15C8D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EBBC3A-8DFA-FAEC-6E08-3BABE8FAFC4D}"/>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972FDFE-1B05-CA4E-A8E7-61F24C95AA6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48470273-E13F-F35B-12C8-7F311EBE6EFE}"/>
              </a:ext>
            </a:extLst>
          </p:cNvPr>
          <p:cNvSpPr>
            <a:spLocks noGrp="1"/>
          </p:cNvSpPr>
          <p:nvPr>
            <p:ph idx="1"/>
          </p:nvPr>
        </p:nvSpPr>
        <p:spPr>
          <a:xfrm>
            <a:off x="6749320" y="2048608"/>
            <a:ext cx="4642580" cy="3880606"/>
          </a:xfrm>
        </p:spPr>
        <p:txBody>
          <a:bodyPr>
            <a:normAutofit lnSpcReduction="10000"/>
          </a:bodyPr>
          <a:lstStyle/>
          <a:p>
            <a:pPr marL="0" indent="0">
              <a:buNone/>
            </a:pPr>
            <a:r>
              <a:rPr lang="es-ES" sz="1800" dirty="0"/>
              <a:t>En la realidad, no podemos saber exactamente qué tan bien funcionará un modelo predictivo en la práctica porque no conocemos la verdadera distribución de los datos.</a:t>
            </a:r>
          </a:p>
          <a:p>
            <a:pPr marL="0" indent="0">
              <a:buNone/>
            </a:pPr>
            <a:r>
              <a:rPr lang="es-ES" sz="1800" dirty="0"/>
              <a:t>Siempre vamos a trabajar con subconjuntos que podemos estimar y optimizar el rendimiento del modelo en un conjunto conocido de datos de entrenamiento.</a:t>
            </a:r>
          </a:p>
          <a:p>
            <a:pPr marL="0" indent="0">
              <a:buNone/>
            </a:pPr>
            <a:r>
              <a:rPr lang="es-ES" sz="1800" dirty="0"/>
              <a:t>El rendimiento sobre este conjunto conocido de datos de entrenamiento se denomina </a:t>
            </a:r>
            <a:r>
              <a:rPr lang="es-ES" sz="1800" b="1" dirty="0">
                <a:solidFill>
                  <a:schemeClr val="accent3">
                    <a:lumMod val="75000"/>
                  </a:schemeClr>
                </a:solidFill>
              </a:rPr>
              <a:t>riesgo empírico</a:t>
            </a:r>
            <a:r>
              <a:rPr lang="es-ES" sz="1800" dirty="0"/>
              <a:t>.</a:t>
            </a:r>
          </a:p>
        </p:txBody>
      </p:sp>
      <p:sp>
        <p:nvSpPr>
          <p:cNvPr id="8" name="Rounded Rectangle 7">
            <a:extLst>
              <a:ext uri="{FF2B5EF4-FFF2-40B4-BE49-F238E27FC236}">
                <a16:creationId xmlns:a16="http://schemas.microsoft.com/office/drawing/2014/main" id="{A776F363-B40F-DA77-15A2-97B9F0133E8E}"/>
              </a:ext>
            </a:extLst>
          </p:cNvPr>
          <p:cNvSpPr/>
          <p:nvPr/>
        </p:nvSpPr>
        <p:spPr>
          <a:xfrm>
            <a:off x="806844" y="2048608"/>
            <a:ext cx="2524737" cy="3397543"/>
          </a:xfrm>
          <a:prstGeom prst="roundRect">
            <a:avLst/>
          </a:prstGeom>
          <a:solidFill>
            <a:schemeClr val="accent3">
              <a:lumMod val="60000"/>
              <a:lumOff val="4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Población</a:t>
            </a:r>
          </a:p>
        </p:txBody>
      </p:sp>
      <p:sp>
        <p:nvSpPr>
          <p:cNvPr id="9" name="Rounded Rectangle 8">
            <a:extLst>
              <a:ext uri="{FF2B5EF4-FFF2-40B4-BE49-F238E27FC236}">
                <a16:creationId xmlns:a16="http://schemas.microsoft.com/office/drawing/2014/main" id="{5B89542F-4E28-9943-AC0F-B337B47A4EDA}"/>
              </a:ext>
            </a:extLst>
          </p:cNvPr>
          <p:cNvSpPr/>
          <p:nvPr/>
        </p:nvSpPr>
        <p:spPr>
          <a:xfrm>
            <a:off x="958987" y="2200963"/>
            <a:ext cx="2220449" cy="105299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Sub-set</a:t>
            </a:r>
          </a:p>
        </p:txBody>
      </p:sp>
      <p:sp>
        <p:nvSpPr>
          <p:cNvPr id="3" name="Rounded Rectangle 2">
            <a:extLst>
              <a:ext uri="{FF2B5EF4-FFF2-40B4-BE49-F238E27FC236}">
                <a16:creationId xmlns:a16="http://schemas.microsoft.com/office/drawing/2014/main" id="{53FDE157-7394-779E-253E-0C55160BD96B}"/>
              </a:ext>
            </a:extLst>
          </p:cNvPr>
          <p:cNvSpPr/>
          <p:nvPr/>
        </p:nvSpPr>
        <p:spPr>
          <a:xfrm>
            <a:off x="3987918" y="3074540"/>
            <a:ext cx="2332420" cy="1451113"/>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a:t>
            </a:r>
          </a:p>
          <a:p>
            <a:pPr algn="ctr"/>
            <a:r>
              <a:rPr lang="es-ES_tradnl" dirty="0"/>
              <a:t>h(X)</a:t>
            </a:r>
          </a:p>
        </p:txBody>
      </p:sp>
      <p:sp>
        <p:nvSpPr>
          <p:cNvPr id="7" name="TextBox 6">
            <a:extLst>
              <a:ext uri="{FF2B5EF4-FFF2-40B4-BE49-F238E27FC236}">
                <a16:creationId xmlns:a16="http://schemas.microsoft.com/office/drawing/2014/main" id="{E51B7FF5-9734-C9E3-23EE-8DFE6E676BE3}"/>
              </a:ext>
            </a:extLst>
          </p:cNvPr>
          <p:cNvSpPr txBox="1"/>
          <p:nvPr/>
        </p:nvSpPr>
        <p:spPr>
          <a:xfrm>
            <a:off x="3534538" y="2333371"/>
            <a:ext cx="1370888" cy="369332"/>
          </a:xfrm>
          <a:prstGeom prst="rect">
            <a:avLst/>
          </a:prstGeom>
          <a:noFill/>
        </p:spPr>
        <p:txBody>
          <a:bodyPr wrap="none" rtlCol="0">
            <a:spAutoFit/>
          </a:bodyPr>
          <a:lstStyle/>
          <a:p>
            <a:r>
              <a:rPr lang="es-ES_tradnl" dirty="0"/>
              <a:t>Entrenamos</a:t>
            </a:r>
          </a:p>
        </p:txBody>
      </p:sp>
      <p:cxnSp>
        <p:nvCxnSpPr>
          <p:cNvPr id="10" name="Elbow Connector 9">
            <a:extLst>
              <a:ext uri="{FF2B5EF4-FFF2-40B4-BE49-F238E27FC236}">
                <a16:creationId xmlns:a16="http://schemas.microsoft.com/office/drawing/2014/main" id="{CF078251-45A9-D61E-7ECE-F80780E4F3C6}"/>
              </a:ext>
            </a:extLst>
          </p:cNvPr>
          <p:cNvCxnSpPr>
            <a:cxnSpLocks/>
            <a:stCxn id="9" idx="3"/>
            <a:endCxn id="3" idx="0"/>
          </p:cNvCxnSpPr>
          <p:nvPr/>
        </p:nvCxnSpPr>
        <p:spPr>
          <a:xfrm>
            <a:off x="3179436" y="2727458"/>
            <a:ext cx="1974692" cy="347082"/>
          </a:xfrm>
          <a:prstGeom prst="bentConnector2">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4208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Aprendizaje Automático</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97F7D-771E-94CD-2A97-CD37E4B80D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191E96-BF6D-0A08-67FE-5C4CD8679180}"/>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C4A3A44-1116-CE18-902F-DD4EA17DB74E}"/>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5DB757FB-5FB9-B0CD-59AE-69ACE73A4DFB}"/>
                  </a:ext>
                </a:extLst>
              </p:cNvPr>
              <p:cNvSpPr>
                <a:spLocks noGrp="1"/>
              </p:cNvSpPr>
              <p:nvPr>
                <p:ph idx="1"/>
              </p:nvPr>
            </p:nvSpPr>
            <p:spPr>
              <a:xfrm>
                <a:off x="6749320" y="2048608"/>
                <a:ext cx="4642580" cy="3880606"/>
              </a:xfrm>
            </p:spPr>
            <p:txBody>
              <a:bodyPr>
                <a:normAutofit/>
              </a:bodyPr>
              <a:lstStyle/>
              <a:p>
                <a:pPr marL="0" indent="0">
                  <a:buNone/>
                </a:pPr>
                <a:r>
                  <a:rPr lang="es-ES" sz="2000" b="1" dirty="0">
                    <a:solidFill>
                      <a:schemeClr val="accent6">
                        <a:lumMod val="60000"/>
                        <a:lumOff val="40000"/>
                      </a:schemeClr>
                    </a:solidFill>
                  </a:rPr>
                  <a:t>Generalización</a:t>
                </a:r>
                <a:endParaRPr lang="es-ES" sz="1800" b="1" dirty="0">
                  <a:solidFill>
                    <a:schemeClr val="accent6">
                      <a:lumMod val="60000"/>
                      <a:lumOff val="40000"/>
                    </a:schemeClr>
                  </a:solidFill>
                </a:endParaRPr>
              </a:p>
              <a:p>
                <a:pPr marL="0" indent="0">
                  <a:buNone/>
                </a:pPr>
                <a:r>
                  <a:rPr lang="es-ES" sz="1800" dirty="0"/>
                  <a:t>La verdadera medida de si un modelo funciona correctamente no es con respecto al conjunto de entrenamiento, sino qué tan bien maneja entradas que nunca vio.</a:t>
                </a:r>
              </a:p>
              <a:p>
                <a:pPr marL="0" indent="0">
                  <a:buNone/>
                </a:pPr>
                <a:r>
                  <a:rPr lang="es-ES" sz="1800" dirty="0"/>
                  <a:t>Eso lo podemos ver con un segundo set de pares </a:t>
                </a:r>
                <a14:m>
                  <m:oMath xmlns:m="http://schemas.openxmlformats.org/officeDocument/2006/math">
                    <m:d>
                      <m:dPr>
                        <m:ctrlPr>
                          <a:rPr lang="en-US" sz="1800" b="0" i="1" smtClean="0">
                            <a:latin typeface="Cambria Math" panose="02040503050406030204" pitchFamily="18" charset="0"/>
                          </a:rPr>
                        </m:ctrlPr>
                      </m:dPr>
                      <m:e>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rPr>
                              <m:t>𝑋</m:t>
                            </m:r>
                          </m:e>
                          <m:sub>
                            <m:r>
                              <a:rPr lang="en-US" sz="1800" b="0" i="1" smtClean="0">
                                <a:latin typeface="Cambria Math" panose="02040503050406030204" pitchFamily="18" charset="0"/>
                              </a:rPr>
                              <m:t>𝑖</m:t>
                            </m:r>
                          </m:sub>
                        </m:sSub>
                        <m:r>
                          <a:rPr lang="en-US" sz="1800" b="0" i="1" smtClean="0">
                            <a:latin typeface="Cambria Math" panose="02040503050406030204" pitchFamily="18" charset="0"/>
                          </a:rPr>
                          <m:t>,</m:t>
                        </m:r>
                        <m:sSub>
                          <m:sSubPr>
                            <m:ctrlPr>
                              <a:rPr lang="en-US" sz="1800" i="1">
                                <a:latin typeface="Cambria Math" panose="02040503050406030204" pitchFamily="18" charset="0"/>
                              </a:rPr>
                            </m:ctrlPr>
                          </m:sSubPr>
                          <m:e>
                            <m:r>
                              <a:rPr lang="en-US" sz="1800" b="0" i="1" smtClean="0">
                                <a:latin typeface="Cambria Math" panose="02040503050406030204" pitchFamily="18" charset="0"/>
                              </a:rPr>
                              <m:t>𝑦</m:t>
                            </m:r>
                          </m:e>
                          <m:sub>
                            <m:r>
                              <a:rPr lang="en-US" sz="1800" b="0" i="1" smtClean="0">
                                <a:latin typeface="Cambria Math" panose="02040503050406030204" pitchFamily="18" charset="0"/>
                              </a:rPr>
                              <m:t>𝑖</m:t>
                            </m:r>
                          </m:sub>
                        </m:sSub>
                      </m:e>
                    </m:d>
                    <m:r>
                      <a:rPr lang="en-US" sz="1800" i="1">
                        <a:latin typeface="Cambria Math" panose="02040503050406030204" pitchFamily="18" charset="0"/>
                      </a:rPr>
                      <m:t> </m:t>
                    </m:r>
                  </m:oMath>
                </a14:m>
                <a:r>
                  <a:rPr lang="es-ES" sz="1800" dirty="0"/>
                  <a:t>llamada </a:t>
                </a:r>
                <a:r>
                  <a:rPr lang="es-ES" sz="1800" b="1" dirty="0">
                    <a:solidFill>
                      <a:schemeClr val="accent1">
                        <a:lumMod val="75000"/>
                      </a:schemeClr>
                    </a:solidFill>
                  </a:rPr>
                  <a:t>conjunto de prueba</a:t>
                </a:r>
                <a:r>
                  <a:rPr lang="es-ES" sz="1800" dirty="0"/>
                  <a:t>. </a:t>
                </a:r>
              </a:p>
              <a:p>
                <a:pPr marL="0" indent="0">
                  <a:buNone/>
                </a:pPr>
                <a:r>
                  <a:rPr lang="es-ES" sz="1800" dirty="0"/>
                  <a:t>Se dice que h </a:t>
                </a:r>
                <a:r>
                  <a:rPr lang="es-ES" sz="1800" b="1" dirty="0">
                    <a:solidFill>
                      <a:schemeClr val="accent6">
                        <a:lumMod val="60000"/>
                        <a:lumOff val="40000"/>
                      </a:schemeClr>
                    </a:solidFill>
                  </a:rPr>
                  <a:t>generaliza</a:t>
                </a:r>
                <a:r>
                  <a:rPr lang="es-ES" sz="1800" dirty="0"/>
                  <a:t> bien si predice con precisión los resultados de este conjunto.</a:t>
                </a:r>
              </a:p>
            </p:txBody>
          </p:sp>
        </mc:Choice>
        <mc:Fallback xmlns="">
          <p:sp>
            <p:nvSpPr>
              <p:cNvPr id="4" name="Content Placeholder 3">
                <a:extLst>
                  <a:ext uri="{FF2B5EF4-FFF2-40B4-BE49-F238E27FC236}">
                    <a16:creationId xmlns:a16="http://schemas.microsoft.com/office/drawing/2014/main" id="{5DB757FB-5FB9-B0CD-59AE-69ACE73A4DFB}"/>
                  </a:ext>
                </a:extLst>
              </p:cNvPr>
              <p:cNvSpPr>
                <a:spLocks noGrp="1" noRot="1" noChangeAspect="1" noMove="1" noResize="1" noEditPoints="1" noAdjustHandles="1" noChangeArrowheads="1" noChangeShapeType="1" noTextEdit="1"/>
              </p:cNvSpPr>
              <p:nvPr>
                <p:ph idx="1"/>
              </p:nvPr>
            </p:nvSpPr>
            <p:spPr>
              <a:xfrm>
                <a:off x="6749320" y="2048608"/>
                <a:ext cx="4642580" cy="3880606"/>
              </a:xfrm>
              <a:blipFill>
                <a:blip r:embed="rId3"/>
                <a:stretch>
                  <a:fillRect l="-1362" t="-651"/>
                </a:stretch>
              </a:blipFill>
            </p:spPr>
            <p:txBody>
              <a:bodyPr/>
              <a:lstStyle/>
              <a:p>
                <a:r>
                  <a:rPr lang="es-ES_tradnl">
                    <a:noFill/>
                  </a:rPr>
                  <a:t> </a:t>
                </a:r>
              </a:p>
            </p:txBody>
          </p:sp>
        </mc:Fallback>
      </mc:AlternateContent>
      <p:sp>
        <p:nvSpPr>
          <p:cNvPr id="8" name="Rounded Rectangle 7">
            <a:extLst>
              <a:ext uri="{FF2B5EF4-FFF2-40B4-BE49-F238E27FC236}">
                <a16:creationId xmlns:a16="http://schemas.microsoft.com/office/drawing/2014/main" id="{4F4C7350-EAC4-109C-F7C2-8C14092E7076}"/>
              </a:ext>
            </a:extLst>
          </p:cNvPr>
          <p:cNvSpPr/>
          <p:nvPr/>
        </p:nvSpPr>
        <p:spPr>
          <a:xfrm>
            <a:off x="806844" y="2048608"/>
            <a:ext cx="2524737" cy="3397543"/>
          </a:xfrm>
          <a:prstGeom prst="roundRect">
            <a:avLst/>
          </a:prstGeom>
          <a:solidFill>
            <a:schemeClr val="accent3">
              <a:lumMod val="60000"/>
              <a:lumOff val="4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Población</a:t>
            </a:r>
          </a:p>
        </p:txBody>
      </p:sp>
      <p:sp>
        <p:nvSpPr>
          <p:cNvPr id="9" name="Rounded Rectangle 8">
            <a:extLst>
              <a:ext uri="{FF2B5EF4-FFF2-40B4-BE49-F238E27FC236}">
                <a16:creationId xmlns:a16="http://schemas.microsoft.com/office/drawing/2014/main" id="{229A7B10-A0AB-7405-8E51-7ECAFDB62D0F}"/>
              </a:ext>
            </a:extLst>
          </p:cNvPr>
          <p:cNvSpPr/>
          <p:nvPr/>
        </p:nvSpPr>
        <p:spPr>
          <a:xfrm>
            <a:off x="958987" y="2200963"/>
            <a:ext cx="2220449" cy="105299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Sub-set</a:t>
            </a:r>
          </a:p>
        </p:txBody>
      </p:sp>
      <p:sp>
        <p:nvSpPr>
          <p:cNvPr id="3" name="Rounded Rectangle 2">
            <a:extLst>
              <a:ext uri="{FF2B5EF4-FFF2-40B4-BE49-F238E27FC236}">
                <a16:creationId xmlns:a16="http://schemas.microsoft.com/office/drawing/2014/main" id="{6D00D91F-5597-360B-F4A2-E856EA634BF1}"/>
              </a:ext>
            </a:extLst>
          </p:cNvPr>
          <p:cNvSpPr/>
          <p:nvPr/>
        </p:nvSpPr>
        <p:spPr>
          <a:xfrm>
            <a:off x="3987918" y="3074540"/>
            <a:ext cx="2332420" cy="1451113"/>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a:t>
            </a:r>
          </a:p>
          <a:p>
            <a:pPr algn="ctr"/>
            <a:r>
              <a:rPr lang="es-ES_tradnl" dirty="0"/>
              <a:t>h(X)</a:t>
            </a:r>
          </a:p>
        </p:txBody>
      </p:sp>
      <p:sp>
        <p:nvSpPr>
          <p:cNvPr id="7" name="TextBox 6">
            <a:extLst>
              <a:ext uri="{FF2B5EF4-FFF2-40B4-BE49-F238E27FC236}">
                <a16:creationId xmlns:a16="http://schemas.microsoft.com/office/drawing/2014/main" id="{A132417F-4622-E9FA-C765-592B11043532}"/>
              </a:ext>
            </a:extLst>
          </p:cNvPr>
          <p:cNvSpPr txBox="1"/>
          <p:nvPr/>
        </p:nvSpPr>
        <p:spPr>
          <a:xfrm>
            <a:off x="3534538" y="2333371"/>
            <a:ext cx="1370888" cy="369332"/>
          </a:xfrm>
          <a:prstGeom prst="rect">
            <a:avLst/>
          </a:prstGeom>
          <a:noFill/>
        </p:spPr>
        <p:txBody>
          <a:bodyPr wrap="none" rtlCol="0">
            <a:spAutoFit/>
          </a:bodyPr>
          <a:lstStyle/>
          <a:p>
            <a:r>
              <a:rPr lang="es-ES_tradnl" dirty="0"/>
              <a:t>Entrenamos</a:t>
            </a:r>
          </a:p>
        </p:txBody>
      </p:sp>
      <p:cxnSp>
        <p:nvCxnSpPr>
          <p:cNvPr id="10" name="Elbow Connector 9">
            <a:extLst>
              <a:ext uri="{FF2B5EF4-FFF2-40B4-BE49-F238E27FC236}">
                <a16:creationId xmlns:a16="http://schemas.microsoft.com/office/drawing/2014/main" id="{D20354CB-3765-3432-8C59-141E192004B5}"/>
              </a:ext>
            </a:extLst>
          </p:cNvPr>
          <p:cNvCxnSpPr>
            <a:cxnSpLocks/>
            <a:stCxn id="9" idx="3"/>
            <a:endCxn id="3" idx="0"/>
          </p:cNvCxnSpPr>
          <p:nvPr/>
        </p:nvCxnSpPr>
        <p:spPr>
          <a:xfrm>
            <a:off x="3179436" y="2727458"/>
            <a:ext cx="1974692" cy="347082"/>
          </a:xfrm>
          <a:prstGeom prst="bentConnector2">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Rounded Rectangle 10">
            <a:extLst>
              <a:ext uri="{FF2B5EF4-FFF2-40B4-BE49-F238E27FC236}">
                <a16:creationId xmlns:a16="http://schemas.microsoft.com/office/drawing/2014/main" id="{84C5E81B-42B8-7D5C-05E1-69695C0BC037}"/>
              </a:ext>
            </a:extLst>
          </p:cNvPr>
          <p:cNvSpPr/>
          <p:nvPr/>
        </p:nvSpPr>
        <p:spPr>
          <a:xfrm>
            <a:off x="969873" y="4201052"/>
            <a:ext cx="2220449" cy="10529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a:t>Set de prueba</a:t>
            </a:r>
          </a:p>
        </p:txBody>
      </p:sp>
      <p:cxnSp>
        <p:nvCxnSpPr>
          <p:cNvPr id="12" name="Elbow Connector 11">
            <a:extLst>
              <a:ext uri="{FF2B5EF4-FFF2-40B4-BE49-F238E27FC236}">
                <a16:creationId xmlns:a16="http://schemas.microsoft.com/office/drawing/2014/main" id="{669E29E9-6FDA-1DD7-19AA-1848E08A27E3}"/>
              </a:ext>
            </a:extLst>
          </p:cNvPr>
          <p:cNvCxnSpPr>
            <a:cxnSpLocks/>
            <a:stCxn id="11" idx="3"/>
            <a:endCxn id="3" idx="2"/>
          </p:cNvCxnSpPr>
          <p:nvPr/>
        </p:nvCxnSpPr>
        <p:spPr>
          <a:xfrm flipV="1">
            <a:off x="3190322" y="4525653"/>
            <a:ext cx="1963806" cy="201894"/>
          </a:xfrm>
          <a:prstGeom prst="bentConnector2">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04CE60C-D44C-3239-03C3-709CC01D6695}"/>
              </a:ext>
            </a:extLst>
          </p:cNvPr>
          <p:cNvSpPr txBox="1"/>
          <p:nvPr/>
        </p:nvSpPr>
        <p:spPr>
          <a:xfrm>
            <a:off x="3534538" y="4784593"/>
            <a:ext cx="1272849" cy="369332"/>
          </a:xfrm>
          <a:prstGeom prst="rect">
            <a:avLst/>
          </a:prstGeom>
          <a:noFill/>
        </p:spPr>
        <p:txBody>
          <a:bodyPr wrap="none" rtlCol="0">
            <a:spAutoFit/>
          </a:bodyPr>
          <a:lstStyle/>
          <a:p>
            <a:r>
              <a:rPr lang="es-ES_tradnl" dirty="0"/>
              <a:t>Evaluamos</a:t>
            </a:r>
          </a:p>
        </p:txBody>
      </p:sp>
    </p:spTree>
    <p:extLst>
      <p:ext uri="{BB962C8B-B14F-4D97-AF65-F5344CB8AC3E}">
        <p14:creationId xmlns:p14="http://schemas.microsoft.com/office/powerpoint/2010/main" val="33919241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b="1" dirty="0">
                <a:solidFill>
                  <a:schemeClr val="accent6">
                    <a:lumMod val="60000"/>
                    <a:lumOff val="40000"/>
                  </a:schemeClr>
                </a:solidFill>
              </a:rPr>
              <a:t>Generalización</a:t>
            </a:r>
            <a:endParaRPr lang="es-ES" sz="1800" b="1" dirty="0">
              <a:solidFill>
                <a:schemeClr val="accent6">
                  <a:lumMod val="60000"/>
                  <a:lumOff val="40000"/>
                </a:schemeClr>
              </a:solidFill>
            </a:endParaRP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2" name="Rounded Rectangle 31">
            <a:extLst>
              <a:ext uri="{FF2B5EF4-FFF2-40B4-BE49-F238E27FC236}">
                <a16:creationId xmlns:a16="http://schemas.microsoft.com/office/drawing/2014/main" id="{B9DC9FD1-F42B-104A-AAEF-D2D0F0F9C473}"/>
              </a:ext>
            </a:extLst>
          </p:cNvPr>
          <p:cNvSpPr/>
          <p:nvPr/>
        </p:nvSpPr>
        <p:spPr>
          <a:xfrm>
            <a:off x="9358638"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Predicción</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33" name="Rectangle 32">
            <a:extLst>
              <a:ext uri="{FF2B5EF4-FFF2-40B4-BE49-F238E27FC236}">
                <a16:creationId xmlns:a16="http://schemas.microsoft.com/office/drawing/2014/main" id="{F2B0BDDA-4076-C736-D155-06A3AA0246ED}"/>
              </a:ext>
            </a:extLst>
          </p:cNvPr>
          <p:cNvSpPr/>
          <p:nvPr/>
        </p:nvSpPr>
        <p:spPr>
          <a:xfrm>
            <a:off x="9641666" y="3380634"/>
            <a:ext cx="1491343" cy="5915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Nuevos datos</a:t>
            </a:r>
          </a:p>
        </p:txBody>
      </p:sp>
      <p:sp>
        <p:nvSpPr>
          <p:cNvPr id="34" name="Rectangle 33">
            <a:extLst>
              <a:ext uri="{FF2B5EF4-FFF2-40B4-BE49-F238E27FC236}">
                <a16:creationId xmlns:a16="http://schemas.microsoft.com/office/drawing/2014/main" id="{82B8B047-05A3-0AE5-86C2-C3A923DBF3DA}"/>
              </a:ext>
            </a:extLst>
          </p:cNvPr>
          <p:cNvSpPr/>
          <p:nvPr/>
        </p:nvSpPr>
        <p:spPr>
          <a:xfrm>
            <a:off x="9641666" y="4417966"/>
            <a:ext cx="1491343" cy="59152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Label</a:t>
            </a:r>
            <a:endParaRPr lang="es-ES_tradnl" dirty="0"/>
          </a:p>
        </p:txBody>
      </p:sp>
      <p:sp>
        <p:nvSpPr>
          <p:cNvPr id="35" name="Rounded Rectangle 34">
            <a:extLst>
              <a:ext uri="{FF2B5EF4-FFF2-40B4-BE49-F238E27FC236}">
                <a16:creationId xmlns:a16="http://schemas.microsoft.com/office/drawing/2014/main" id="{5FE09822-13E7-F094-FC1D-78B52106B4AE}"/>
              </a:ext>
            </a:extLst>
          </p:cNvPr>
          <p:cNvSpPr/>
          <p:nvPr/>
        </p:nvSpPr>
        <p:spPr>
          <a:xfrm>
            <a:off x="6865810"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Evaluación</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38" name="Rectangle 37">
            <a:extLst>
              <a:ext uri="{FF2B5EF4-FFF2-40B4-BE49-F238E27FC236}">
                <a16:creationId xmlns:a16="http://schemas.microsoft.com/office/drawing/2014/main" id="{56B51AF9-BCFF-74B3-E426-A1C6592B17E0}"/>
              </a:ext>
            </a:extLst>
          </p:cNvPr>
          <p:cNvSpPr/>
          <p:nvPr/>
        </p:nvSpPr>
        <p:spPr>
          <a:xfrm>
            <a:off x="7148839" y="3577852"/>
            <a:ext cx="1491343" cy="96526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Modelo entrenado</a:t>
            </a:r>
          </a:p>
        </p:txBody>
      </p:sp>
      <p:sp>
        <p:nvSpPr>
          <p:cNvPr id="39" name="Rounded Rectangle 38">
            <a:extLst>
              <a:ext uri="{FF2B5EF4-FFF2-40B4-BE49-F238E27FC236}">
                <a16:creationId xmlns:a16="http://schemas.microsoft.com/office/drawing/2014/main" id="{DCEBF151-9832-FD55-16A6-3060FCFBDF7B}"/>
              </a:ext>
            </a:extLst>
          </p:cNvPr>
          <p:cNvSpPr/>
          <p:nvPr/>
        </p:nvSpPr>
        <p:spPr>
          <a:xfrm>
            <a:off x="4372982"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Entrenamiento</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40" name="Rectangle 39">
            <a:extLst>
              <a:ext uri="{FF2B5EF4-FFF2-40B4-BE49-F238E27FC236}">
                <a16:creationId xmlns:a16="http://schemas.microsoft.com/office/drawing/2014/main" id="{492144BD-A943-CF0C-768C-7F0B4EA743F6}"/>
              </a:ext>
            </a:extLst>
          </p:cNvPr>
          <p:cNvSpPr/>
          <p:nvPr/>
        </p:nvSpPr>
        <p:spPr>
          <a:xfrm>
            <a:off x="4656011" y="3577852"/>
            <a:ext cx="1491343" cy="96526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 de ML</a:t>
            </a:r>
          </a:p>
        </p:txBody>
      </p:sp>
      <p:sp>
        <p:nvSpPr>
          <p:cNvPr id="41" name="Rounded Rectangle 40">
            <a:extLst>
              <a:ext uri="{FF2B5EF4-FFF2-40B4-BE49-F238E27FC236}">
                <a16:creationId xmlns:a16="http://schemas.microsoft.com/office/drawing/2014/main" id="{2791AA4F-3BFF-D776-D5DD-3AACCF7B9555}"/>
              </a:ext>
            </a:extLst>
          </p:cNvPr>
          <p:cNvSpPr/>
          <p:nvPr/>
        </p:nvSpPr>
        <p:spPr>
          <a:xfrm>
            <a:off x="715383" y="2720263"/>
            <a:ext cx="3222172"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Pre-procesamiento</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42" name="Rectangle 41">
            <a:extLst>
              <a:ext uri="{FF2B5EF4-FFF2-40B4-BE49-F238E27FC236}">
                <a16:creationId xmlns:a16="http://schemas.microsoft.com/office/drawing/2014/main" id="{9B12E43D-11B7-9E07-CA07-42AC6472CFD1}"/>
              </a:ext>
            </a:extLst>
          </p:cNvPr>
          <p:cNvSpPr/>
          <p:nvPr/>
        </p:nvSpPr>
        <p:spPr>
          <a:xfrm>
            <a:off x="894516" y="3471241"/>
            <a:ext cx="990599" cy="62105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Datos crudos</a:t>
            </a:r>
          </a:p>
        </p:txBody>
      </p:sp>
      <p:sp>
        <p:nvSpPr>
          <p:cNvPr id="43" name="Rectangle 42">
            <a:extLst>
              <a:ext uri="{FF2B5EF4-FFF2-40B4-BE49-F238E27FC236}">
                <a16:creationId xmlns:a16="http://schemas.microsoft.com/office/drawing/2014/main" id="{C1B749A6-1BC0-69D3-04FA-601EC7E3BF31}"/>
              </a:ext>
            </a:extLst>
          </p:cNvPr>
          <p:cNvSpPr/>
          <p:nvPr/>
        </p:nvSpPr>
        <p:spPr>
          <a:xfrm>
            <a:off x="894515" y="4223526"/>
            <a:ext cx="990599" cy="4013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Label</a:t>
            </a:r>
            <a:endParaRPr lang="es-ES_tradnl" dirty="0"/>
          </a:p>
        </p:txBody>
      </p:sp>
      <p:sp>
        <p:nvSpPr>
          <p:cNvPr id="44" name="Rectangle 43">
            <a:extLst>
              <a:ext uri="{FF2B5EF4-FFF2-40B4-BE49-F238E27FC236}">
                <a16:creationId xmlns:a16="http://schemas.microsoft.com/office/drawing/2014/main" id="{12C8516E-1FF1-2679-4468-B29504C209B0}"/>
              </a:ext>
            </a:extLst>
          </p:cNvPr>
          <p:cNvSpPr/>
          <p:nvPr/>
        </p:nvSpPr>
        <p:spPr>
          <a:xfrm>
            <a:off x="2422104" y="4168619"/>
            <a:ext cx="1277579" cy="81477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Set evaluación</a:t>
            </a:r>
          </a:p>
        </p:txBody>
      </p:sp>
      <p:sp>
        <p:nvSpPr>
          <p:cNvPr id="45" name="Rectangle 44">
            <a:extLst>
              <a:ext uri="{FF2B5EF4-FFF2-40B4-BE49-F238E27FC236}">
                <a16:creationId xmlns:a16="http://schemas.microsoft.com/office/drawing/2014/main" id="{174BEDBD-9654-C243-4002-2395D9D7BB10}"/>
              </a:ext>
            </a:extLst>
          </p:cNvPr>
          <p:cNvSpPr/>
          <p:nvPr/>
        </p:nvSpPr>
        <p:spPr>
          <a:xfrm>
            <a:off x="2419544" y="3343455"/>
            <a:ext cx="1277579" cy="81477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Set entrenamiento</a:t>
            </a:r>
          </a:p>
        </p:txBody>
      </p:sp>
      <p:sp>
        <p:nvSpPr>
          <p:cNvPr id="46" name="Right Brace 45">
            <a:extLst>
              <a:ext uri="{FF2B5EF4-FFF2-40B4-BE49-F238E27FC236}">
                <a16:creationId xmlns:a16="http://schemas.microsoft.com/office/drawing/2014/main" id="{6BDE7127-C41B-A542-2A8F-0BEF679A1DE7}"/>
              </a:ext>
            </a:extLst>
          </p:cNvPr>
          <p:cNvSpPr/>
          <p:nvPr/>
        </p:nvSpPr>
        <p:spPr>
          <a:xfrm>
            <a:off x="1934892" y="3379902"/>
            <a:ext cx="337457" cy="1556657"/>
          </a:xfrm>
          <a:prstGeom prst="rightBrace">
            <a:avLst>
              <a:gd name="adj1" fmla="val 8333"/>
              <a:gd name="adj2" fmla="val 51399"/>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cxnSp>
        <p:nvCxnSpPr>
          <p:cNvPr id="48" name="Straight Arrow Connector 47">
            <a:extLst>
              <a:ext uri="{FF2B5EF4-FFF2-40B4-BE49-F238E27FC236}">
                <a16:creationId xmlns:a16="http://schemas.microsoft.com/office/drawing/2014/main" id="{FC42D6A1-54A2-B844-DCF0-C913091E7298}"/>
              </a:ext>
            </a:extLst>
          </p:cNvPr>
          <p:cNvCxnSpPr>
            <a:stCxn id="45" idx="3"/>
            <a:endCxn id="40" idx="1"/>
          </p:cNvCxnSpPr>
          <p:nvPr/>
        </p:nvCxnSpPr>
        <p:spPr>
          <a:xfrm>
            <a:off x="3697123" y="3750843"/>
            <a:ext cx="958888" cy="30964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85FEB977-6E4A-BAB4-C6F0-96973275DEF2}"/>
              </a:ext>
            </a:extLst>
          </p:cNvPr>
          <p:cNvCxnSpPr>
            <a:cxnSpLocks/>
            <a:stCxn id="40" idx="3"/>
            <a:endCxn id="38" idx="1"/>
          </p:cNvCxnSpPr>
          <p:nvPr/>
        </p:nvCxnSpPr>
        <p:spPr>
          <a:xfrm>
            <a:off x="6147354" y="4060485"/>
            <a:ext cx="100148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1E4DB1E9-9308-51F5-4024-4B4D30166AD9}"/>
              </a:ext>
            </a:extLst>
          </p:cNvPr>
          <p:cNvCxnSpPr>
            <a:cxnSpLocks/>
            <a:stCxn id="38" idx="3"/>
            <a:endCxn id="33" idx="1"/>
          </p:cNvCxnSpPr>
          <p:nvPr/>
        </p:nvCxnSpPr>
        <p:spPr>
          <a:xfrm flipV="1">
            <a:off x="8640182" y="3676394"/>
            <a:ext cx="1001484" cy="38409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A01DCCC9-77A5-6F34-C2A1-453830A611C3}"/>
              </a:ext>
            </a:extLst>
          </p:cNvPr>
          <p:cNvCxnSpPr>
            <a:cxnSpLocks/>
            <a:stCxn id="33" idx="2"/>
            <a:endCxn id="34" idx="0"/>
          </p:cNvCxnSpPr>
          <p:nvPr/>
        </p:nvCxnSpPr>
        <p:spPr>
          <a:xfrm>
            <a:off x="10387338" y="3972154"/>
            <a:ext cx="0" cy="44581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Elbow Connector 63">
            <a:extLst>
              <a:ext uri="{FF2B5EF4-FFF2-40B4-BE49-F238E27FC236}">
                <a16:creationId xmlns:a16="http://schemas.microsoft.com/office/drawing/2014/main" id="{4E0185B5-031B-96C6-563D-8785C2ED9B21}"/>
              </a:ext>
            </a:extLst>
          </p:cNvPr>
          <p:cNvCxnSpPr>
            <a:stCxn id="44" idx="2"/>
            <a:endCxn id="38" idx="2"/>
          </p:cNvCxnSpPr>
          <p:nvPr/>
        </p:nvCxnSpPr>
        <p:spPr>
          <a:xfrm rot="5400000" flipH="1" flipV="1">
            <a:off x="5257564" y="2346447"/>
            <a:ext cx="440276" cy="4833617"/>
          </a:xfrm>
          <a:prstGeom prst="bentConnector3">
            <a:avLst>
              <a:gd name="adj1" fmla="val -51922"/>
            </a:avLst>
          </a:prstGeom>
          <a:ln w="57150">
            <a:tailEnd type="triangl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2537561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8"/>
            <a:ext cx="6681676" cy="3942125"/>
          </a:xfrm>
        </p:spPr>
        <p:txBody>
          <a:bodyPr>
            <a:normAutofit fontScale="92500" lnSpcReduction="10000"/>
          </a:bodyPr>
          <a:lstStyle/>
          <a:p>
            <a:pPr marL="0" indent="0">
              <a:buNone/>
            </a:pPr>
            <a:r>
              <a:rPr lang="es-ES" sz="2400" dirty="0"/>
              <a:t>Si el target </a:t>
            </a:r>
            <a:r>
              <a:rPr lang="es-ES" sz="2400" b="1" dirty="0">
                <a:solidFill>
                  <a:schemeClr val="accent1">
                    <a:lumMod val="75000"/>
                  </a:schemeClr>
                </a:solidFill>
              </a:rPr>
              <a:t>y</a:t>
            </a:r>
            <a:r>
              <a:rPr lang="es-ES" sz="2400" dirty="0"/>
              <a:t> es una </a:t>
            </a:r>
            <a:r>
              <a:rPr lang="es-ES" sz="2400" i="1" dirty="0">
                <a:solidFill>
                  <a:schemeClr val="accent1">
                    <a:lumMod val="75000"/>
                  </a:schemeClr>
                </a:solidFill>
              </a:rPr>
              <a:t>variable categórica </a:t>
            </a:r>
            <a:r>
              <a:rPr lang="es-ES" sz="2400" dirty="0"/>
              <a:t>o toma valores discretos, este tipo de problema se llama un </a:t>
            </a:r>
            <a:r>
              <a:rPr lang="es-ES" sz="2400" b="1" dirty="0">
                <a:solidFill>
                  <a:schemeClr val="accent5">
                    <a:lumMod val="75000"/>
                  </a:schemeClr>
                </a:solidFill>
              </a:rPr>
              <a:t>problema de clasificación</a:t>
            </a:r>
            <a:r>
              <a:rPr lang="es-ES" sz="2400" dirty="0"/>
              <a:t>. A su vez, tenemos dos </a:t>
            </a:r>
            <a:r>
              <a:rPr lang="es-ES" sz="2400" dirty="0" err="1"/>
              <a:t>subvariantes</a:t>
            </a:r>
            <a:r>
              <a:rPr lang="es-ES" sz="2400" dirty="0"/>
              <a:t>:</a:t>
            </a:r>
          </a:p>
          <a:p>
            <a:r>
              <a:rPr lang="es-ES" sz="2400" b="1" dirty="0">
                <a:solidFill>
                  <a:schemeClr val="accent4">
                    <a:lumMod val="60000"/>
                    <a:lumOff val="40000"/>
                  </a:schemeClr>
                </a:solidFill>
              </a:rPr>
              <a:t>Clasificación binaria </a:t>
            </a:r>
            <a:r>
              <a:rPr lang="es-ES" sz="2400" dirty="0"/>
              <a:t>(por ejemplo, es SPAM o no SPAM).</a:t>
            </a:r>
          </a:p>
          <a:p>
            <a:r>
              <a:rPr lang="es-ES" sz="2400" b="1" dirty="0">
                <a:solidFill>
                  <a:schemeClr val="accent6">
                    <a:lumMod val="60000"/>
                    <a:lumOff val="40000"/>
                  </a:schemeClr>
                </a:solidFill>
              </a:rPr>
              <a:t>Clasificación multi-clase: </a:t>
            </a:r>
            <a:r>
              <a:rPr lang="es-ES" sz="2400" dirty="0"/>
              <a:t> múltiples clases, como por ejemplo, la clasificación del nivel socioeconómico de una persona (alta, media y baja).</a:t>
            </a:r>
          </a:p>
          <a:p>
            <a:pPr lvl="1"/>
            <a:r>
              <a:rPr lang="es-ES" sz="2000" dirty="0"/>
              <a:t>Una variante de este tipo es cuando la cardinalidad es muy alta, es decir, se tienen muchísimas clases.</a:t>
            </a:r>
            <a:endParaRPr lang="es-ES" dirty="0"/>
          </a:p>
          <a:p>
            <a:pPr marL="0" indent="0">
              <a:buNone/>
            </a:pPr>
            <a:endParaRPr lang="es-ES" sz="18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0F1CD0-2083-3FC8-E2A6-D50864E2576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Tipos de aprendizaje supervisado</a:t>
            </a:r>
          </a:p>
        </p:txBody>
      </p:sp>
      <p:pic>
        <p:nvPicPr>
          <p:cNvPr id="8" name="Picture 7" descr="A red and blue dots on a black background&#10;&#10;Description automatically generated">
            <a:extLst>
              <a:ext uri="{FF2B5EF4-FFF2-40B4-BE49-F238E27FC236}">
                <a16:creationId xmlns:a16="http://schemas.microsoft.com/office/drawing/2014/main" id="{30CE024A-F742-18B9-EABC-F9A7774978F2}"/>
              </a:ext>
            </a:extLst>
          </p:cNvPr>
          <p:cNvPicPr>
            <a:picLocks noChangeAspect="1"/>
          </p:cNvPicPr>
          <p:nvPr/>
        </p:nvPicPr>
        <p:blipFill>
          <a:blip r:embed="rId4"/>
          <a:stretch>
            <a:fillRect/>
          </a:stretch>
        </p:blipFill>
        <p:spPr>
          <a:xfrm>
            <a:off x="7646299" y="2437717"/>
            <a:ext cx="3481614" cy="3352665"/>
          </a:xfrm>
          <a:prstGeom prst="rect">
            <a:avLst/>
          </a:prstGeom>
        </p:spPr>
      </p:pic>
    </p:spTree>
    <p:extLst>
      <p:ext uri="{BB962C8B-B14F-4D97-AF65-F5344CB8AC3E}">
        <p14:creationId xmlns:p14="http://schemas.microsoft.com/office/powerpoint/2010/main" val="39554078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422164"/>
            <a:ext cx="6851631" cy="3662950"/>
          </a:xfrm>
        </p:spPr>
        <p:txBody>
          <a:bodyPr>
            <a:normAutofit/>
          </a:bodyPr>
          <a:lstStyle/>
          <a:p>
            <a:pPr marL="0" indent="0">
              <a:buNone/>
            </a:pPr>
            <a:r>
              <a:rPr lang="es-ES" sz="2400" dirty="0"/>
              <a:t>Si el target </a:t>
            </a:r>
            <a:r>
              <a:rPr lang="es-ES" sz="2400" b="1" dirty="0">
                <a:solidFill>
                  <a:schemeClr val="accent1">
                    <a:lumMod val="75000"/>
                  </a:schemeClr>
                </a:solidFill>
              </a:rPr>
              <a:t>y</a:t>
            </a:r>
            <a:r>
              <a:rPr lang="es-ES" sz="2400" dirty="0"/>
              <a:t> es una </a:t>
            </a:r>
            <a:r>
              <a:rPr lang="es-ES" sz="2400" i="1" dirty="0">
                <a:solidFill>
                  <a:schemeClr val="accent1">
                    <a:lumMod val="75000"/>
                  </a:schemeClr>
                </a:solidFill>
              </a:rPr>
              <a:t>variable numérica</a:t>
            </a:r>
            <a:r>
              <a:rPr lang="es-ES" sz="2400" dirty="0"/>
              <a:t>, este tipo de problema se llama un </a:t>
            </a:r>
            <a:r>
              <a:rPr lang="es-ES" sz="2400" b="1" dirty="0">
                <a:solidFill>
                  <a:schemeClr val="accent5">
                    <a:lumMod val="75000"/>
                  </a:schemeClr>
                </a:solidFill>
              </a:rPr>
              <a:t>problema de regresión</a:t>
            </a:r>
            <a:r>
              <a:rPr lang="es-ES" sz="2400" dirty="0"/>
              <a:t>. </a:t>
            </a:r>
          </a:p>
          <a:p>
            <a:pPr marL="0" indent="0">
              <a:buNone/>
            </a:pPr>
            <a:r>
              <a:rPr lang="es-ES" sz="2400" dirty="0"/>
              <a:t>Se centra en estudiar las relaciones entre una variable dependiente de una o más variables independientes.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0F1CD0-2083-3FC8-E2A6-D50864E2576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Tipos de aprendizaje supervisado</a:t>
            </a:r>
          </a:p>
        </p:txBody>
      </p:sp>
      <p:pic>
        <p:nvPicPr>
          <p:cNvPr id="8" name="Picture 7" descr="A line of red dots on a green line&#10;&#10;Description automatically generated">
            <a:extLst>
              <a:ext uri="{FF2B5EF4-FFF2-40B4-BE49-F238E27FC236}">
                <a16:creationId xmlns:a16="http://schemas.microsoft.com/office/drawing/2014/main" id="{4F76E3E0-FFD5-6474-481E-0F38E8C48E7A}"/>
              </a:ext>
            </a:extLst>
          </p:cNvPr>
          <p:cNvPicPr>
            <a:picLocks noChangeAspect="1"/>
          </p:cNvPicPr>
          <p:nvPr/>
        </p:nvPicPr>
        <p:blipFill>
          <a:blip r:embed="rId4"/>
          <a:stretch>
            <a:fillRect/>
          </a:stretch>
        </p:blipFill>
        <p:spPr>
          <a:xfrm>
            <a:off x="7403374" y="2422163"/>
            <a:ext cx="3686523" cy="3512813"/>
          </a:xfrm>
          <a:prstGeom prst="rect">
            <a:avLst/>
          </a:prstGeom>
        </p:spPr>
      </p:pic>
    </p:spTree>
    <p:extLst>
      <p:ext uri="{BB962C8B-B14F-4D97-AF65-F5344CB8AC3E}">
        <p14:creationId xmlns:p14="http://schemas.microsoft.com/office/powerpoint/2010/main" val="29237418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8"/>
            <a:ext cx="10890730" cy="3942125"/>
          </a:xfrm>
        </p:spPr>
        <p:txBody>
          <a:bodyPr>
            <a:normAutofit/>
          </a:bodyPr>
          <a:lstStyle/>
          <a:p>
            <a:pPr marL="0" indent="0">
              <a:buNone/>
            </a:pPr>
            <a:r>
              <a:rPr lang="es-ES" sz="2400" b="1" dirty="0">
                <a:solidFill>
                  <a:schemeClr val="accent1">
                    <a:lumMod val="75000"/>
                  </a:schemeClr>
                </a:solidFill>
              </a:rPr>
              <a:t>Regresión vs. Clasificación</a:t>
            </a:r>
          </a:p>
          <a:p>
            <a:pPr marL="0" indent="0">
              <a:buNone/>
            </a:pPr>
            <a:r>
              <a:rPr lang="es-ES" sz="2400" dirty="0"/>
              <a:t>Regresión y clasificación son problemas muy similares entre sí. En ambos buscamos predecir una variable; la diferencia radica en que la regresión predice una variable numérica y la clasificación una categórica.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0F1CD0-2083-3FC8-E2A6-D50864E2576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Tipos de aprendizaje supervisado</a:t>
            </a:r>
          </a:p>
        </p:txBody>
      </p:sp>
    </p:spTree>
    <p:extLst>
      <p:ext uri="{BB962C8B-B14F-4D97-AF65-F5344CB8AC3E}">
        <p14:creationId xmlns:p14="http://schemas.microsoft.com/office/powerpoint/2010/main" val="36658377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Sesgo y Varianza</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645158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706880"/>
            <a:ext cx="10890730" cy="4378233"/>
          </a:xfrm>
        </p:spPr>
        <p:txBody>
          <a:bodyPr>
            <a:normAutofit/>
          </a:bodyPr>
          <a:lstStyle/>
          <a:p>
            <a:pPr marL="0" indent="0">
              <a:buNone/>
            </a:pPr>
            <a:r>
              <a:rPr lang="es-ES" sz="2400" dirty="0"/>
              <a:t>Supongamos que tenemos tres modelos en un problema de regresión. Tenemos una sola entrada </a:t>
            </a:r>
            <a:r>
              <a:rPr lang="es-ES" sz="2400" b="1" dirty="0">
                <a:solidFill>
                  <a:schemeClr val="accent6">
                    <a:lumMod val="60000"/>
                    <a:lumOff val="40000"/>
                  </a:schemeClr>
                </a:solidFill>
              </a:rPr>
              <a:t>x</a:t>
            </a:r>
            <a:r>
              <a:rPr lang="es-ES" sz="2400" dirty="0"/>
              <a:t> y una salida </a:t>
            </a:r>
            <a:r>
              <a:rPr lang="es-ES" sz="2400" b="1" dirty="0">
                <a:solidFill>
                  <a:schemeClr val="accent6">
                    <a:lumMod val="60000"/>
                    <a:lumOff val="40000"/>
                  </a:schemeClr>
                </a:solidFill>
              </a:rPr>
              <a:t>y</a:t>
            </a:r>
            <a:r>
              <a:rPr lang="es-ES" sz="2400" dirty="0"/>
              <a:t> que depende de </a:t>
            </a:r>
            <a:r>
              <a:rPr lang="es-ES" sz="2400" b="1" dirty="0">
                <a:solidFill>
                  <a:schemeClr val="accent6">
                    <a:lumMod val="60000"/>
                    <a:lumOff val="40000"/>
                  </a:schemeClr>
                </a:solidFill>
              </a:rPr>
              <a:t>x</a:t>
            </a:r>
            <a:r>
              <a:rPr lang="es-ES" sz="2400" dirty="0"/>
              <a:t> con una relación </a:t>
            </a:r>
            <a:r>
              <a:rPr lang="es-ES" sz="2400" b="1" dirty="0">
                <a:solidFill>
                  <a:schemeClr val="accent6">
                    <a:lumMod val="60000"/>
                    <a:lumOff val="40000"/>
                  </a:schemeClr>
                </a:solidFill>
              </a:rPr>
              <a:t>f(x)</a:t>
            </a:r>
            <a:r>
              <a:rPr lang="es-ES" sz="2400" dirty="0">
                <a:solidFill>
                  <a:schemeClr val="accent6">
                    <a:lumMod val="60000"/>
                    <a:lumOff val="40000"/>
                  </a:schemeClr>
                </a:solidFill>
              </a:rPr>
              <a:t> </a:t>
            </a:r>
            <a:r>
              <a:rPr lang="es-ES" sz="2400" dirty="0"/>
              <a:t>que queremos modelar:</a:t>
            </a:r>
          </a:p>
          <a:p>
            <a:pPr marL="0" indent="0">
              <a:buNone/>
            </a:pPr>
            <a:endParaRPr lang="es-ES" sz="2400" i="1"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Rounded Rectangle 7">
            <a:extLst>
              <a:ext uri="{FF2B5EF4-FFF2-40B4-BE49-F238E27FC236}">
                <a16:creationId xmlns:a16="http://schemas.microsoft.com/office/drawing/2014/main" id="{4BF2B29D-4225-C87A-DD0C-4D797137E4C1}"/>
              </a:ext>
            </a:extLst>
          </p:cNvPr>
          <p:cNvSpPr/>
          <p:nvPr/>
        </p:nvSpPr>
        <p:spPr>
          <a:xfrm>
            <a:off x="5743236" y="2845820"/>
            <a:ext cx="1699610" cy="943155"/>
          </a:xfrm>
          <a:prstGeom prst="roundRect">
            <a:avLst/>
          </a:prstGeom>
          <a:solidFill>
            <a:schemeClr val="accent1">
              <a:lumMod val="5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 1</a:t>
            </a:r>
          </a:p>
          <a:p>
            <a:pPr algn="ctr"/>
            <a:r>
              <a:rPr lang="es-ES_tradnl" sz="2400" dirty="0"/>
              <a:t>h(x)</a:t>
            </a:r>
          </a:p>
        </p:txBody>
      </p:sp>
      <p:sp>
        <p:nvSpPr>
          <p:cNvPr id="10" name="Rounded Rectangle 9">
            <a:extLst>
              <a:ext uri="{FF2B5EF4-FFF2-40B4-BE49-F238E27FC236}">
                <a16:creationId xmlns:a16="http://schemas.microsoft.com/office/drawing/2014/main" id="{883E91B4-38F7-CCB8-0E14-9BB59CAA4F61}"/>
              </a:ext>
            </a:extLst>
          </p:cNvPr>
          <p:cNvSpPr/>
          <p:nvPr/>
        </p:nvSpPr>
        <p:spPr>
          <a:xfrm>
            <a:off x="5743236" y="5001911"/>
            <a:ext cx="1699610" cy="933993"/>
          </a:xfrm>
          <a:prstGeom prst="roundRect">
            <a:avLst/>
          </a:prstGeom>
          <a:solidFill>
            <a:srgbClr val="002060"/>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 3</a:t>
            </a:r>
          </a:p>
          <a:p>
            <a:pPr algn="ctr"/>
            <a:r>
              <a:rPr lang="es-ES_tradnl" sz="2400" dirty="0"/>
              <a:t>v(x)</a:t>
            </a:r>
          </a:p>
        </p:txBody>
      </p:sp>
      <p:sp>
        <p:nvSpPr>
          <p:cNvPr id="11" name="Rounded Rectangle 10">
            <a:extLst>
              <a:ext uri="{FF2B5EF4-FFF2-40B4-BE49-F238E27FC236}">
                <a16:creationId xmlns:a16="http://schemas.microsoft.com/office/drawing/2014/main" id="{A72AEEEE-C885-851D-A957-1A8119A52443}"/>
              </a:ext>
            </a:extLst>
          </p:cNvPr>
          <p:cNvSpPr/>
          <p:nvPr/>
        </p:nvSpPr>
        <p:spPr>
          <a:xfrm>
            <a:off x="5743236" y="3902362"/>
            <a:ext cx="1699610" cy="943155"/>
          </a:xfrm>
          <a:prstGeom prst="roundRect">
            <a:avLst/>
          </a:prstGeom>
          <a:solidFill>
            <a:schemeClr val="accent3">
              <a:lumMod val="5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 2</a:t>
            </a:r>
          </a:p>
          <a:p>
            <a:pPr algn="ctr"/>
            <a:r>
              <a:rPr lang="es-ES_tradnl" sz="2400" dirty="0"/>
              <a:t>g(x)</a:t>
            </a:r>
          </a:p>
        </p:txBody>
      </p:sp>
      <p:sp>
        <p:nvSpPr>
          <p:cNvPr id="13" name="Oval 12">
            <a:extLst>
              <a:ext uri="{FF2B5EF4-FFF2-40B4-BE49-F238E27FC236}">
                <a16:creationId xmlns:a16="http://schemas.microsoft.com/office/drawing/2014/main" id="{ABAACE54-4DCB-42E1-A01E-C61E2CEE95F6}"/>
              </a:ext>
            </a:extLst>
          </p:cNvPr>
          <p:cNvSpPr/>
          <p:nvPr/>
        </p:nvSpPr>
        <p:spPr>
          <a:xfrm>
            <a:off x="2335035" y="3255787"/>
            <a:ext cx="2220842" cy="2236305"/>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sz="2400" dirty="0"/>
              <a:t>Población</a:t>
            </a:r>
            <a:endParaRPr lang="es-ES_tradnl" dirty="0"/>
          </a:p>
        </p:txBody>
      </p:sp>
      <p:cxnSp>
        <p:nvCxnSpPr>
          <p:cNvPr id="16" name="Straight Arrow Connector 15">
            <a:extLst>
              <a:ext uri="{FF2B5EF4-FFF2-40B4-BE49-F238E27FC236}">
                <a16:creationId xmlns:a16="http://schemas.microsoft.com/office/drawing/2014/main" id="{A4A7A206-66FE-6CD3-5BF7-E8C4E1E293A0}"/>
              </a:ext>
            </a:extLst>
          </p:cNvPr>
          <p:cNvCxnSpPr>
            <a:stCxn id="13" idx="6"/>
            <a:endCxn id="8" idx="1"/>
          </p:cNvCxnSpPr>
          <p:nvPr/>
        </p:nvCxnSpPr>
        <p:spPr>
          <a:xfrm flipV="1">
            <a:off x="4555877" y="3317398"/>
            <a:ext cx="1187359" cy="105654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5F15D021-0C1B-B6D3-C8A9-BBF26FB9B4DB}"/>
              </a:ext>
            </a:extLst>
          </p:cNvPr>
          <p:cNvCxnSpPr>
            <a:cxnSpLocks/>
            <a:stCxn id="13" idx="6"/>
            <a:endCxn id="11" idx="1"/>
          </p:cNvCxnSpPr>
          <p:nvPr/>
        </p:nvCxnSpPr>
        <p:spPr>
          <a:xfrm>
            <a:off x="4555877" y="4373940"/>
            <a:ext cx="1187359"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6A24B528-41D5-F276-CB53-F742C34D963C}"/>
              </a:ext>
            </a:extLst>
          </p:cNvPr>
          <p:cNvCxnSpPr>
            <a:cxnSpLocks/>
            <a:stCxn id="13" idx="6"/>
            <a:endCxn id="10" idx="1"/>
          </p:cNvCxnSpPr>
          <p:nvPr/>
        </p:nvCxnSpPr>
        <p:spPr>
          <a:xfrm>
            <a:off x="4555877" y="4373940"/>
            <a:ext cx="1187359" cy="109496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3557ACA7-EDDC-E8A0-DDC4-F930BCB37125}"/>
              </a:ext>
            </a:extLst>
          </p:cNvPr>
          <p:cNvCxnSpPr>
            <a:cxnSpLocks/>
            <a:stCxn id="8" idx="3"/>
          </p:cNvCxnSpPr>
          <p:nvPr/>
        </p:nvCxnSpPr>
        <p:spPr>
          <a:xfrm flipV="1">
            <a:off x="7442846" y="3317397"/>
            <a:ext cx="1436994"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AE64A8FE-56E5-572D-42BA-9D09D6192252}"/>
              </a:ext>
            </a:extLst>
          </p:cNvPr>
          <p:cNvCxnSpPr>
            <a:cxnSpLocks/>
          </p:cNvCxnSpPr>
          <p:nvPr/>
        </p:nvCxnSpPr>
        <p:spPr>
          <a:xfrm flipV="1">
            <a:off x="7442846" y="4373939"/>
            <a:ext cx="1436994"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A103FD77-38E0-7B56-3991-2BC58B8B58A8}"/>
              </a:ext>
            </a:extLst>
          </p:cNvPr>
          <p:cNvCxnSpPr>
            <a:cxnSpLocks/>
          </p:cNvCxnSpPr>
          <p:nvPr/>
        </p:nvCxnSpPr>
        <p:spPr>
          <a:xfrm flipV="1">
            <a:off x="7442846" y="5492092"/>
            <a:ext cx="1436994"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920A724B-A2EC-B1D8-4ABE-DE7371ED939C}"/>
                  </a:ext>
                </a:extLst>
              </p:cNvPr>
              <p:cNvSpPr txBox="1"/>
              <p:nvPr/>
            </p:nvSpPr>
            <p:spPr>
              <a:xfrm>
                <a:off x="8879840" y="2994177"/>
                <a:ext cx="1389035" cy="523220"/>
              </a:xfrm>
              <a:prstGeom prst="rect">
                <a:avLst/>
              </a:prstGeom>
              <a:noFill/>
            </p:spPr>
            <p:txBody>
              <a:bodyPr wrap="none" rtlCol="0">
                <a:spAutoFit/>
              </a:bodyPr>
              <a:lstStyle/>
              <a:p>
                <a14:m>
                  <m:oMath xmlns:m="http://schemas.openxmlformats.org/officeDocument/2006/math">
                    <m:acc>
                      <m:accPr>
                        <m:chr m:val="̂"/>
                        <m:ctrlPr>
                          <a:rPr lang="en-US" sz="2800" b="0" i="1" smtClean="0">
                            <a:latin typeface="Cambria Math" panose="02040503050406030204" pitchFamily="18" charset="0"/>
                          </a:rPr>
                        </m:ctrlPr>
                      </m:acc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𝑦</m:t>
                            </m:r>
                          </m:e>
                          <m:sub>
                            <m:r>
                              <a:rPr lang="en-US" sz="2800" b="0" i="1" smtClean="0">
                                <a:latin typeface="Cambria Math" panose="02040503050406030204" pitchFamily="18" charset="0"/>
                              </a:rPr>
                              <m:t>1</m:t>
                            </m:r>
                          </m:sub>
                        </m:sSub>
                      </m:e>
                    </m:acc>
                  </m:oMath>
                </a14:m>
                <a:r>
                  <a:rPr lang="es-ES_tradnl" sz="2800" dirty="0"/>
                  <a:t>=h(x)</a:t>
                </a:r>
              </a:p>
            </p:txBody>
          </p:sp>
        </mc:Choice>
        <mc:Fallback xmlns="">
          <p:sp>
            <p:nvSpPr>
              <p:cNvPr id="34" name="TextBox 33">
                <a:extLst>
                  <a:ext uri="{FF2B5EF4-FFF2-40B4-BE49-F238E27FC236}">
                    <a16:creationId xmlns:a16="http://schemas.microsoft.com/office/drawing/2014/main" id="{920A724B-A2EC-B1D8-4ABE-DE7371ED939C}"/>
                  </a:ext>
                </a:extLst>
              </p:cNvPr>
              <p:cNvSpPr txBox="1">
                <a:spLocks noRot="1" noChangeAspect="1" noMove="1" noResize="1" noEditPoints="1" noAdjustHandles="1" noChangeArrowheads="1" noChangeShapeType="1" noTextEdit="1"/>
              </p:cNvSpPr>
              <p:nvPr/>
            </p:nvSpPr>
            <p:spPr>
              <a:xfrm>
                <a:off x="8879840" y="2994177"/>
                <a:ext cx="1389035" cy="523220"/>
              </a:xfrm>
              <a:prstGeom prst="rect">
                <a:avLst/>
              </a:prstGeom>
              <a:blipFill>
                <a:blip r:embed="rId4"/>
                <a:stretch>
                  <a:fillRect l="-2727" t="-11905" r="-8182" b="-3333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3DDE31FB-9BBF-F19A-B108-80EC99983351}"/>
                  </a:ext>
                </a:extLst>
              </p:cNvPr>
              <p:cNvSpPr txBox="1"/>
              <p:nvPr/>
            </p:nvSpPr>
            <p:spPr>
              <a:xfrm>
                <a:off x="8879840" y="4040571"/>
                <a:ext cx="1374864" cy="523220"/>
              </a:xfrm>
              <a:prstGeom prst="rect">
                <a:avLst/>
              </a:prstGeom>
              <a:noFill/>
            </p:spPr>
            <p:txBody>
              <a:bodyPr wrap="none" rtlCol="0">
                <a:spAutoFit/>
              </a:bodyPr>
              <a:lstStyle/>
              <a:p>
                <a14:m>
                  <m:oMath xmlns:m="http://schemas.openxmlformats.org/officeDocument/2006/math">
                    <m:acc>
                      <m:accPr>
                        <m:chr m:val="̂"/>
                        <m:ctrlPr>
                          <a:rPr lang="en-US" sz="2800" b="0" i="1" smtClean="0">
                            <a:latin typeface="Cambria Math" panose="02040503050406030204" pitchFamily="18" charset="0"/>
                          </a:rPr>
                        </m:ctrlPr>
                      </m:acc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𝑦</m:t>
                            </m:r>
                          </m:e>
                          <m:sub>
                            <m:r>
                              <a:rPr lang="en-US" sz="2800" b="0" i="1" smtClean="0">
                                <a:latin typeface="Cambria Math" panose="02040503050406030204" pitchFamily="18" charset="0"/>
                              </a:rPr>
                              <m:t>2</m:t>
                            </m:r>
                          </m:sub>
                        </m:sSub>
                      </m:e>
                    </m:acc>
                  </m:oMath>
                </a14:m>
                <a:r>
                  <a:rPr lang="es-ES_tradnl" sz="2800" dirty="0"/>
                  <a:t>=g(x)</a:t>
                </a:r>
              </a:p>
            </p:txBody>
          </p:sp>
        </mc:Choice>
        <mc:Fallback xmlns="">
          <p:sp>
            <p:nvSpPr>
              <p:cNvPr id="35" name="TextBox 34">
                <a:extLst>
                  <a:ext uri="{FF2B5EF4-FFF2-40B4-BE49-F238E27FC236}">
                    <a16:creationId xmlns:a16="http://schemas.microsoft.com/office/drawing/2014/main" id="{3DDE31FB-9BBF-F19A-B108-80EC99983351}"/>
                  </a:ext>
                </a:extLst>
              </p:cNvPr>
              <p:cNvSpPr txBox="1">
                <a:spLocks noRot="1" noChangeAspect="1" noMove="1" noResize="1" noEditPoints="1" noAdjustHandles="1" noChangeArrowheads="1" noChangeShapeType="1" noTextEdit="1"/>
              </p:cNvSpPr>
              <p:nvPr/>
            </p:nvSpPr>
            <p:spPr>
              <a:xfrm>
                <a:off x="8879840" y="4040571"/>
                <a:ext cx="1374864" cy="523220"/>
              </a:xfrm>
              <a:prstGeom prst="rect">
                <a:avLst/>
              </a:prstGeom>
              <a:blipFill>
                <a:blip r:embed="rId5"/>
                <a:stretch>
                  <a:fillRect l="-2752" t="-14286" r="-8257" b="-3095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881ABAC1-901D-0E74-C348-0543E2C8D722}"/>
                  </a:ext>
                </a:extLst>
              </p:cNvPr>
              <p:cNvSpPr txBox="1"/>
              <p:nvPr/>
            </p:nvSpPr>
            <p:spPr>
              <a:xfrm>
                <a:off x="8879840" y="5158723"/>
                <a:ext cx="1378070" cy="523220"/>
              </a:xfrm>
              <a:prstGeom prst="rect">
                <a:avLst/>
              </a:prstGeom>
              <a:noFill/>
            </p:spPr>
            <p:txBody>
              <a:bodyPr wrap="none" rtlCol="0">
                <a:spAutoFit/>
              </a:bodyPr>
              <a:lstStyle/>
              <a:p>
                <a14:m>
                  <m:oMath xmlns:m="http://schemas.openxmlformats.org/officeDocument/2006/math">
                    <m:acc>
                      <m:accPr>
                        <m:chr m:val="̂"/>
                        <m:ctrlPr>
                          <a:rPr lang="en-US" sz="2800" b="0" i="1" smtClean="0">
                            <a:latin typeface="Cambria Math" panose="02040503050406030204" pitchFamily="18" charset="0"/>
                          </a:rPr>
                        </m:ctrlPr>
                      </m:acc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𝑦</m:t>
                            </m:r>
                          </m:e>
                          <m:sub>
                            <m:r>
                              <a:rPr lang="en-US" sz="2800" b="0" i="1" smtClean="0">
                                <a:latin typeface="Cambria Math" panose="02040503050406030204" pitchFamily="18" charset="0"/>
                              </a:rPr>
                              <m:t>3</m:t>
                            </m:r>
                          </m:sub>
                        </m:sSub>
                      </m:e>
                    </m:acc>
                  </m:oMath>
                </a14:m>
                <a:r>
                  <a:rPr lang="es-ES_tradnl" sz="2800" dirty="0"/>
                  <a:t>=v(x)</a:t>
                </a:r>
              </a:p>
            </p:txBody>
          </p:sp>
        </mc:Choice>
        <mc:Fallback xmlns="">
          <p:sp>
            <p:nvSpPr>
              <p:cNvPr id="36" name="TextBox 35">
                <a:extLst>
                  <a:ext uri="{FF2B5EF4-FFF2-40B4-BE49-F238E27FC236}">
                    <a16:creationId xmlns:a16="http://schemas.microsoft.com/office/drawing/2014/main" id="{881ABAC1-901D-0E74-C348-0543E2C8D722}"/>
                  </a:ext>
                </a:extLst>
              </p:cNvPr>
              <p:cNvSpPr txBox="1">
                <a:spLocks noRot="1" noChangeAspect="1" noMove="1" noResize="1" noEditPoints="1" noAdjustHandles="1" noChangeArrowheads="1" noChangeShapeType="1" noTextEdit="1"/>
              </p:cNvSpPr>
              <p:nvPr/>
            </p:nvSpPr>
            <p:spPr>
              <a:xfrm>
                <a:off x="8879840" y="5158723"/>
                <a:ext cx="1378070" cy="523220"/>
              </a:xfrm>
              <a:prstGeom prst="rect">
                <a:avLst/>
              </a:prstGeom>
              <a:blipFill>
                <a:blip r:embed="rId6"/>
                <a:stretch>
                  <a:fillRect l="-2752" t="-11905" r="-8257" b="-30952"/>
                </a:stretch>
              </a:blipFill>
            </p:spPr>
            <p:txBody>
              <a:bodyPr/>
              <a:lstStyle/>
              <a:p>
                <a:r>
                  <a:rPr lang="es-ES_tradnl">
                    <a:noFill/>
                  </a:rPr>
                  <a:t> </a:t>
                </a:r>
              </a:p>
            </p:txBody>
          </p:sp>
        </mc:Fallback>
      </mc:AlternateContent>
    </p:spTree>
    <p:extLst>
      <p:ext uri="{BB962C8B-B14F-4D97-AF65-F5344CB8AC3E}">
        <p14:creationId xmlns:p14="http://schemas.microsoft.com/office/powerpoint/2010/main" val="21610790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073125"/>
          </a:xfrm>
        </p:spPr>
        <p:txBody>
          <a:bodyPr/>
          <a:lstStyle/>
          <a:p>
            <a:pPr marL="0" indent="0">
              <a:buNone/>
            </a:pPr>
            <a:r>
              <a:rPr lang="es-ES_tradnl" dirty="0"/>
              <a:t>Entrenamos con un </a:t>
            </a:r>
            <a:r>
              <a:rPr lang="es-ES_tradnl" b="1" dirty="0">
                <a:solidFill>
                  <a:schemeClr val="accent6">
                    <a:lumMod val="60000"/>
                    <a:lumOff val="40000"/>
                  </a:schemeClr>
                </a:solidFill>
              </a:rPr>
              <a:t>set de entrenamiento </a:t>
            </a:r>
            <a:r>
              <a:rPr lang="es-ES_tradnl" dirty="0"/>
              <a:t>y nos queda:</a:t>
            </a:r>
          </a:p>
        </p:txBody>
      </p:sp>
      <p:pic>
        <p:nvPicPr>
          <p:cNvPr id="14" name="Picture 13" descr="A black background with a black square&#10;&#10;Description automatically generated with medium confidence">
            <a:extLst>
              <a:ext uri="{FF2B5EF4-FFF2-40B4-BE49-F238E27FC236}">
                <a16:creationId xmlns:a16="http://schemas.microsoft.com/office/drawing/2014/main" id="{D8F07B8E-C88A-80E2-E839-7776FBB64E16}"/>
              </a:ext>
            </a:extLst>
          </p:cNvPr>
          <p:cNvPicPr>
            <a:picLocks noChangeAspect="1"/>
          </p:cNvPicPr>
          <p:nvPr/>
        </p:nvPicPr>
        <p:blipFill>
          <a:blip r:embed="rId4"/>
          <a:stretch>
            <a:fillRect/>
          </a:stretch>
        </p:blipFill>
        <p:spPr>
          <a:xfrm>
            <a:off x="3421812" y="2293126"/>
            <a:ext cx="5248910" cy="4070822"/>
          </a:xfrm>
          <a:prstGeom prst="rect">
            <a:avLst/>
          </a:prstGeom>
        </p:spPr>
      </p:pic>
    </p:spTree>
    <p:extLst>
      <p:ext uri="{BB962C8B-B14F-4D97-AF65-F5344CB8AC3E}">
        <p14:creationId xmlns:p14="http://schemas.microsoft.com/office/powerpoint/2010/main" val="34686680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073125"/>
          </a:xfrm>
        </p:spPr>
        <p:txBody>
          <a:bodyPr/>
          <a:lstStyle/>
          <a:p>
            <a:pPr marL="0" indent="0">
              <a:buNone/>
            </a:pPr>
            <a:r>
              <a:rPr lang="es-ES_tradnl" dirty="0"/>
              <a:t>Entrenamos con un </a:t>
            </a:r>
            <a:r>
              <a:rPr lang="es-ES_tradnl" b="1" dirty="0">
                <a:solidFill>
                  <a:schemeClr val="accent6">
                    <a:lumMod val="60000"/>
                    <a:lumOff val="40000"/>
                  </a:schemeClr>
                </a:solidFill>
              </a:rPr>
              <a:t>set de entrenamiento </a:t>
            </a:r>
            <a:r>
              <a:rPr lang="es-ES_tradnl" dirty="0"/>
              <a:t>y nos queda:</a:t>
            </a:r>
          </a:p>
        </p:txBody>
      </p:sp>
      <p:pic>
        <p:nvPicPr>
          <p:cNvPr id="14" name="Picture 13">
            <a:extLst>
              <a:ext uri="{FF2B5EF4-FFF2-40B4-BE49-F238E27FC236}">
                <a16:creationId xmlns:a16="http://schemas.microsoft.com/office/drawing/2014/main" id="{D8F07B8E-C88A-80E2-E839-7776FBB64E16}"/>
              </a:ext>
            </a:extLst>
          </p:cNvPr>
          <p:cNvPicPr>
            <a:picLocks noChangeAspect="1"/>
          </p:cNvPicPr>
          <p:nvPr/>
        </p:nvPicPr>
        <p:blipFill>
          <a:blip r:embed="rId4"/>
          <a:srcRect/>
          <a:stretch/>
        </p:blipFill>
        <p:spPr>
          <a:xfrm>
            <a:off x="3421812" y="2293126"/>
            <a:ext cx="5248910" cy="4070821"/>
          </a:xfrm>
          <a:prstGeom prst="rect">
            <a:avLst/>
          </a:prstGeom>
        </p:spPr>
      </p:pic>
    </p:spTree>
    <p:extLst>
      <p:ext uri="{BB962C8B-B14F-4D97-AF65-F5344CB8AC3E}">
        <p14:creationId xmlns:p14="http://schemas.microsoft.com/office/powerpoint/2010/main" val="26014492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541101"/>
          </a:xfrm>
        </p:spPr>
        <p:txBody>
          <a:bodyPr/>
          <a:lstStyle/>
          <a:p>
            <a:pPr marL="0" indent="0">
              <a:buNone/>
            </a:pPr>
            <a:r>
              <a:rPr lang="es-ES_tradnl" dirty="0"/>
              <a:t>Entrenamos con un </a:t>
            </a:r>
            <a:r>
              <a:rPr lang="es-ES_tradnl" b="1" dirty="0">
                <a:solidFill>
                  <a:schemeClr val="accent6">
                    <a:lumMod val="60000"/>
                    <a:lumOff val="40000"/>
                  </a:schemeClr>
                </a:solidFill>
              </a:rPr>
              <a:t>set de entrenamiento </a:t>
            </a:r>
            <a:r>
              <a:rPr lang="es-ES_tradnl" dirty="0"/>
              <a:t>y nos queda:</a:t>
            </a:r>
          </a:p>
        </p:txBody>
      </p:sp>
      <p:pic>
        <p:nvPicPr>
          <p:cNvPr id="14" name="Picture 13">
            <a:extLst>
              <a:ext uri="{FF2B5EF4-FFF2-40B4-BE49-F238E27FC236}">
                <a16:creationId xmlns:a16="http://schemas.microsoft.com/office/drawing/2014/main" id="{D8F07B8E-C88A-80E2-E839-7776FBB64E16}"/>
              </a:ext>
            </a:extLst>
          </p:cNvPr>
          <p:cNvPicPr>
            <a:picLocks noChangeAspect="1"/>
          </p:cNvPicPr>
          <p:nvPr/>
        </p:nvPicPr>
        <p:blipFill>
          <a:blip r:embed="rId4"/>
          <a:srcRect/>
          <a:stretch/>
        </p:blipFill>
        <p:spPr>
          <a:xfrm>
            <a:off x="893675" y="2397190"/>
            <a:ext cx="4562812" cy="3538714"/>
          </a:xfrm>
          <a:prstGeom prst="rect">
            <a:avLst/>
          </a:prstGeom>
        </p:spPr>
      </p:pic>
      <mc:AlternateContent xmlns:mc="http://schemas.openxmlformats.org/markup-compatibility/2006" xmlns:a14="http://schemas.microsoft.com/office/drawing/2010/main">
        <mc:Choice Requires="a14">
          <p:sp>
            <p:nvSpPr>
              <p:cNvPr id="3" name="Content Placeholder 8">
                <a:extLst>
                  <a:ext uri="{FF2B5EF4-FFF2-40B4-BE49-F238E27FC236}">
                    <a16:creationId xmlns:a16="http://schemas.microsoft.com/office/drawing/2014/main" id="{DED68D0F-DE1B-1D18-9465-116D59931BD4}"/>
                  </a:ext>
                </a:extLst>
              </p:cNvPr>
              <p:cNvSpPr txBox="1">
                <a:spLocks/>
              </p:cNvSpPr>
              <p:nvPr/>
            </p:nvSpPr>
            <p:spPr>
              <a:xfrm>
                <a:off x="5573379" y="2288177"/>
                <a:ext cx="6017987" cy="364772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_tradnl" dirty="0"/>
                  <a:t>Midamos el error, para ello calculamos de la siguiente forma:</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𝑀𝐴𝐸</m:t>
                          </m:r>
                        </m:e>
                        <m:sub>
                          <m:r>
                            <a:rPr lang="en-US" b="0" i="1" smtClean="0">
                              <a:latin typeface="Cambria Math" panose="02040503050406030204" pitchFamily="18" charset="0"/>
                            </a:rPr>
                            <m:t>𝑝</m:t>
                          </m:r>
                        </m:sub>
                      </m:sSub>
                      <m:r>
                        <a:rPr lang="en-US" b="0" i="1" smtClean="0">
                          <a:latin typeface="Cambria Math" panose="02040503050406030204" pitchFamily="18" charset="0"/>
                        </a:rPr>
                        <m:t>= </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begChr m:val="|"/>
                              <m:endChr m:val="|"/>
                              <m:ctrlPr>
                                <a:rPr lang="en-US" b="0" i="1" smtClean="0">
                                  <a:latin typeface="Cambria Math" panose="02040503050406030204" pitchFamily="18" charset="0"/>
                                </a:rPr>
                              </m:ctrlPr>
                            </m:dPr>
                            <m:e>
                              <m:r>
                                <a:rPr lang="en-US" i="1">
                                  <a:latin typeface="Cambria Math" panose="02040503050406030204" pitchFamily="18" charset="0"/>
                                </a:rPr>
                                <m:t>𝑦</m:t>
                              </m:r>
                              <m:r>
                                <a:rPr lang="en-US" i="1">
                                  <a:latin typeface="Cambria Math" panose="02040503050406030204" pitchFamily="18" charset="0"/>
                                </a:rPr>
                                <m:t> − </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US" i="1">
                                      <a:latin typeface="Cambria Math" panose="02040503050406030204" pitchFamily="18" charset="0"/>
                                    </a:rPr>
                                    <m:t>𝑝</m:t>
                                  </m:r>
                                </m:sub>
                              </m:sSub>
                            </m:e>
                          </m:d>
                        </m:e>
                      </m:nary>
                    </m:oMath>
                  </m:oMathPara>
                </a14:m>
                <a:endParaRPr lang="es-ES_tradnl" dirty="0"/>
              </a:p>
              <a:p>
                <a:r>
                  <a:rPr lang="es-ES_tradnl" dirty="0">
                    <a:solidFill>
                      <a:schemeClr val="accent4"/>
                    </a:solidFill>
                  </a:rPr>
                  <a:t>Modelo 1: MAE</a:t>
                </a:r>
                <a:r>
                  <a:rPr lang="es-ES_tradnl" baseline="-25000" dirty="0">
                    <a:solidFill>
                      <a:schemeClr val="accent4"/>
                    </a:solidFill>
                  </a:rPr>
                  <a:t>1</a:t>
                </a:r>
                <a:r>
                  <a:rPr lang="es-ES_tradnl" dirty="0">
                    <a:solidFill>
                      <a:schemeClr val="accent4"/>
                    </a:solidFill>
                  </a:rPr>
                  <a:t> = 0</a:t>
                </a:r>
              </a:p>
              <a:p>
                <a:r>
                  <a:rPr lang="es-ES_tradnl" dirty="0">
                    <a:solidFill>
                      <a:srgbClr val="00B050"/>
                    </a:solidFill>
                  </a:rPr>
                  <a:t>Modelo 2: MAE</a:t>
                </a:r>
                <a:r>
                  <a:rPr lang="es-ES_tradnl" baseline="-25000" dirty="0">
                    <a:solidFill>
                      <a:srgbClr val="00B050"/>
                    </a:solidFill>
                  </a:rPr>
                  <a:t>2</a:t>
                </a:r>
                <a:r>
                  <a:rPr lang="es-ES_tradnl" dirty="0">
                    <a:solidFill>
                      <a:srgbClr val="00B050"/>
                    </a:solidFill>
                  </a:rPr>
                  <a:t> = 5</a:t>
                </a:r>
              </a:p>
              <a:p>
                <a:r>
                  <a:rPr lang="es-ES_tradnl" dirty="0">
                    <a:solidFill>
                      <a:srgbClr val="C00000"/>
                    </a:solidFill>
                  </a:rPr>
                  <a:t>Modelo 3: MAE</a:t>
                </a:r>
                <a:r>
                  <a:rPr lang="es-ES_tradnl" baseline="-25000" dirty="0">
                    <a:solidFill>
                      <a:srgbClr val="C00000"/>
                    </a:solidFill>
                  </a:rPr>
                  <a:t>3</a:t>
                </a:r>
                <a:r>
                  <a:rPr lang="es-ES_tradnl" dirty="0">
                    <a:solidFill>
                      <a:srgbClr val="C00000"/>
                    </a:solidFill>
                  </a:rPr>
                  <a:t> = 1.25</a:t>
                </a:r>
              </a:p>
            </p:txBody>
          </p:sp>
        </mc:Choice>
        <mc:Fallback xmlns="">
          <p:sp>
            <p:nvSpPr>
              <p:cNvPr id="3" name="Content Placeholder 8">
                <a:extLst>
                  <a:ext uri="{FF2B5EF4-FFF2-40B4-BE49-F238E27FC236}">
                    <a16:creationId xmlns:a16="http://schemas.microsoft.com/office/drawing/2014/main" id="{DED68D0F-DE1B-1D18-9465-116D59931BD4}"/>
                  </a:ext>
                </a:extLst>
              </p:cNvPr>
              <p:cNvSpPr txBox="1">
                <a:spLocks noRot="1" noChangeAspect="1" noMove="1" noResize="1" noEditPoints="1" noAdjustHandles="1" noChangeArrowheads="1" noChangeShapeType="1" noTextEdit="1"/>
              </p:cNvSpPr>
              <p:nvPr/>
            </p:nvSpPr>
            <p:spPr>
              <a:xfrm>
                <a:off x="5573379" y="2288177"/>
                <a:ext cx="6017987" cy="3647728"/>
              </a:xfrm>
              <a:prstGeom prst="rect">
                <a:avLst/>
              </a:prstGeom>
              <a:blipFill>
                <a:blip r:embed="rId5"/>
                <a:stretch>
                  <a:fillRect l="-1053" t="-5556" r="-1263"/>
                </a:stretch>
              </a:blipFill>
            </p:spPr>
            <p:txBody>
              <a:bodyPr/>
              <a:lstStyle/>
              <a:p>
                <a:r>
                  <a:rPr lang="es-ES_tradnl">
                    <a:noFill/>
                  </a:rPr>
                  <a:t> </a:t>
                </a:r>
              </a:p>
            </p:txBody>
          </p:sp>
        </mc:Fallback>
      </mc:AlternateContent>
    </p:spTree>
    <p:extLst>
      <p:ext uri="{BB962C8B-B14F-4D97-AF65-F5344CB8AC3E}">
        <p14:creationId xmlns:p14="http://schemas.microsoft.com/office/powerpoint/2010/main" val="1057557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F9AAB9-89F0-DA69-8F1F-28C699291C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0AAB0A-077E-C25A-6A17-14D63F09E988}"/>
              </a:ext>
            </a:extLst>
          </p:cNvPr>
          <p:cNvSpPr>
            <a:spLocks noGrp="1"/>
          </p:cNvSpPr>
          <p:nvPr>
            <p:ph type="title"/>
          </p:nvPr>
        </p:nvSpPr>
        <p:spPr/>
        <p:txBody>
          <a:bodyPr/>
          <a:lstStyle/>
          <a:p>
            <a:r>
              <a:rPr lang="es-ES_tradnl" dirty="0"/>
              <a:t>Aprendizaje Automático</a:t>
            </a:r>
          </a:p>
        </p:txBody>
      </p:sp>
      <p:sp>
        <p:nvSpPr>
          <p:cNvPr id="5" name="Footer Placeholder 4">
            <a:extLst>
              <a:ext uri="{FF2B5EF4-FFF2-40B4-BE49-F238E27FC236}">
                <a16:creationId xmlns:a16="http://schemas.microsoft.com/office/drawing/2014/main" id="{C7A1466B-0492-11A0-BF63-4DC10B5FCA7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EF117DE8-644E-2AA3-BE3A-D782AA379D00}"/>
              </a:ext>
            </a:extLst>
          </p:cNvPr>
          <p:cNvSpPr>
            <a:spLocks noGrp="1"/>
          </p:cNvSpPr>
          <p:nvPr>
            <p:ph idx="1"/>
          </p:nvPr>
        </p:nvSpPr>
        <p:spPr>
          <a:xfrm>
            <a:off x="700636" y="1847088"/>
            <a:ext cx="10890730" cy="1252729"/>
          </a:xfrm>
        </p:spPr>
        <p:txBody>
          <a:bodyPr>
            <a:noAutofit/>
          </a:bodyPr>
          <a:lstStyle/>
          <a:p>
            <a:pPr marL="0" indent="0">
              <a:buNone/>
            </a:pPr>
            <a:r>
              <a:rPr lang="es-ES" sz="2400" i="1" dirty="0">
                <a:solidFill>
                  <a:schemeClr val="accent3"/>
                </a:solidFill>
              </a:rPr>
              <a:t>Una computadora observa algunos datos, construye un modelo basado en estos datos y usa el modelo como una hipótesis sobre el mundo y como una pieza de software que puede resolver problemas.</a:t>
            </a:r>
          </a:p>
        </p:txBody>
      </p:sp>
      <p:pic>
        <p:nvPicPr>
          <p:cNvPr id="7" name="Picture 6" descr="A cartoon of a robot&#10;&#10;AI-generated content may be incorrect.">
            <a:extLst>
              <a:ext uri="{FF2B5EF4-FFF2-40B4-BE49-F238E27FC236}">
                <a16:creationId xmlns:a16="http://schemas.microsoft.com/office/drawing/2014/main" id="{985AB0A1-8E11-26E7-35F6-9A09F0C5D708}"/>
              </a:ext>
            </a:extLst>
          </p:cNvPr>
          <p:cNvPicPr>
            <a:picLocks noChangeAspect="1"/>
          </p:cNvPicPr>
          <p:nvPr/>
        </p:nvPicPr>
        <p:blipFill>
          <a:blip r:embed="rId3"/>
          <a:stretch>
            <a:fillRect/>
          </a:stretch>
        </p:blipFill>
        <p:spPr>
          <a:xfrm>
            <a:off x="6939258" y="2852069"/>
            <a:ext cx="2577158" cy="3169208"/>
          </a:xfrm>
          <a:prstGeom prst="rect">
            <a:avLst/>
          </a:prstGeom>
        </p:spPr>
      </p:pic>
      <p:pic>
        <p:nvPicPr>
          <p:cNvPr id="10" name="Picture 9" descr="A cat with a skull design&#10;&#10;AI-generated content may be incorrect.">
            <a:extLst>
              <a:ext uri="{FF2B5EF4-FFF2-40B4-BE49-F238E27FC236}">
                <a16:creationId xmlns:a16="http://schemas.microsoft.com/office/drawing/2014/main" id="{69CAF2FA-9EEC-BE62-DE52-BEC88372D52B}"/>
              </a:ext>
            </a:extLst>
          </p:cNvPr>
          <p:cNvPicPr>
            <a:picLocks noChangeAspect="1"/>
          </p:cNvPicPr>
          <p:nvPr/>
        </p:nvPicPr>
        <p:blipFill rotWithShape="1">
          <a:blip r:embed="rId4"/>
          <a:srcRect l="16731" t="3721"/>
          <a:stretch/>
        </p:blipFill>
        <p:spPr>
          <a:xfrm>
            <a:off x="9854744" y="3391521"/>
            <a:ext cx="1922728" cy="2456352"/>
          </a:xfrm>
          <a:prstGeom prst="rect">
            <a:avLst/>
          </a:prstGeom>
        </p:spPr>
      </p:pic>
      <p:sp>
        <p:nvSpPr>
          <p:cNvPr id="11" name="Content Placeholder 3">
            <a:extLst>
              <a:ext uri="{FF2B5EF4-FFF2-40B4-BE49-F238E27FC236}">
                <a16:creationId xmlns:a16="http://schemas.microsoft.com/office/drawing/2014/main" id="{384C7B26-CEFD-C8E7-F24D-AD3706F1E005}"/>
              </a:ext>
            </a:extLst>
          </p:cNvPr>
          <p:cNvSpPr txBox="1">
            <a:spLocks/>
          </p:cNvSpPr>
          <p:nvPr/>
        </p:nvSpPr>
        <p:spPr>
          <a:xfrm>
            <a:off x="700635" y="3391521"/>
            <a:ext cx="6459117" cy="2629756"/>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_tradnl" noProof="1"/>
              <a:t>¿Pero por qué queremos que una computadora aprenda? </a:t>
            </a:r>
          </a:p>
          <a:p>
            <a:r>
              <a:rPr lang="es-ES_tradnl" noProof="1">
                <a:solidFill>
                  <a:schemeClr val="accent1">
                    <a:lumMod val="75000"/>
                  </a:schemeClr>
                </a:solidFill>
              </a:rPr>
              <a:t>No se pueden anticipar todas las posibles situaciones futuras.</a:t>
            </a:r>
          </a:p>
          <a:p>
            <a:r>
              <a:rPr lang="es-ES_tradnl" noProof="1">
                <a:solidFill>
                  <a:schemeClr val="accent5">
                    <a:lumMod val="75000"/>
                  </a:schemeClr>
                </a:solidFill>
              </a:rPr>
              <a:t>No se tiene idea de cómo programar una solución por sí mismo.</a:t>
            </a:r>
          </a:p>
        </p:txBody>
      </p:sp>
    </p:spTree>
    <p:extLst>
      <p:ext uri="{BB962C8B-B14F-4D97-AF65-F5344CB8AC3E}">
        <p14:creationId xmlns:p14="http://schemas.microsoft.com/office/powerpoint/2010/main" val="37844996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541101"/>
          </a:xfrm>
        </p:spPr>
        <p:txBody>
          <a:bodyPr/>
          <a:lstStyle/>
          <a:p>
            <a:pPr marL="0" indent="0">
              <a:buNone/>
            </a:pPr>
            <a:r>
              <a:rPr lang="es-ES_tradnl" dirty="0"/>
              <a:t>Entrenamos con un </a:t>
            </a:r>
            <a:r>
              <a:rPr lang="es-ES_tradnl" b="1" dirty="0">
                <a:solidFill>
                  <a:schemeClr val="accent6">
                    <a:lumMod val="60000"/>
                    <a:lumOff val="40000"/>
                  </a:schemeClr>
                </a:solidFill>
              </a:rPr>
              <a:t>set de entrenamiento </a:t>
            </a:r>
            <a:r>
              <a:rPr lang="es-ES_tradnl" dirty="0"/>
              <a:t>y nos queda:</a:t>
            </a:r>
          </a:p>
        </p:txBody>
      </p:sp>
      <p:pic>
        <p:nvPicPr>
          <p:cNvPr id="14" name="Picture 13">
            <a:extLst>
              <a:ext uri="{FF2B5EF4-FFF2-40B4-BE49-F238E27FC236}">
                <a16:creationId xmlns:a16="http://schemas.microsoft.com/office/drawing/2014/main" id="{D8F07B8E-C88A-80E2-E839-7776FBB64E16}"/>
              </a:ext>
            </a:extLst>
          </p:cNvPr>
          <p:cNvPicPr>
            <a:picLocks noChangeAspect="1"/>
          </p:cNvPicPr>
          <p:nvPr/>
        </p:nvPicPr>
        <p:blipFill>
          <a:blip r:embed="rId4"/>
          <a:srcRect/>
          <a:stretch/>
        </p:blipFill>
        <p:spPr>
          <a:xfrm>
            <a:off x="893675" y="2397190"/>
            <a:ext cx="4562812" cy="3538714"/>
          </a:xfrm>
          <a:prstGeom prst="rect">
            <a:avLst/>
          </a:prstGeom>
        </p:spPr>
      </p:pic>
      <mc:AlternateContent xmlns:mc="http://schemas.openxmlformats.org/markup-compatibility/2006" xmlns:a14="http://schemas.microsoft.com/office/drawing/2010/main">
        <mc:Choice Requires="a14">
          <p:sp>
            <p:nvSpPr>
              <p:cNvPr id="3" name="Content Placeholder 8">
                <a:extLst>
                  <a:ext uri="{FF2B5EF4-FFF2-40B4-BE49-F238E27FC236}">
                    <a16:creationId xmlns:a16="http://schemas.microsoft.com/office/drawing/2014/main" id="{DED68D0F-DE1B-1D18-9465-116D59931BD4}"/>
                  </a:ext>
                </a:extLst>
              </p:cNvPr>
              <p:cNvSpPr txBox="1">
                <a:spLocks/>
              </p:cNvSpPr>
              <p:nvPr/>
            </p:nvSpPr>
            <p:spPr>
              <a:xfrm>
                <a:off x="5573379" y="2288177"/>
                <a:ext cx="6017987" cy="364772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_tradnl" dirty="0"/>
                  <a:t>Midamos el error, para ello calculamos de la siguiente forma:</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𝑀𝐴𝐸</m:t>
                          </m:r>
                        </m:e>
                        <m:sub>
                          <m:r>
                            <a:rPr lang="en-US" i="1">
                              <a:latin typeface="Cambria Math" panose="02040503050406030204" pitchFamily="18" charset="0"/>
                            </a:rPr>
                            <m:t>𝑝</m:t>
                          </m:r>
                        </m:sub>
                      </m:sSub>
                      <m:r>
                        <a:rPr lang="en-US" i="1">
                          <a:latin typeface="Cambria Math" panose="02040503050406030204" pitchFamily="18" charset="0"/>
                        </a:rPr>
                        <m:t>= </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𝑁</m:t>
                          </m:r>
                        </m:den>
                      </m:f>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𝑁</m:t>
                          </m:r>
                        </m:sup>
                        <m:e>
                          <m:d>
                            <m:dPr>
                              <m:begChr m:val="|"/>
                              <m:endChr m:val="|"/>
                              <m:ctrlPr>
                                <a:rPr lang="en-US" i="1">
                                  <a:latin typeface="Cambria Math" panose="02040503050406030204" pitchFamily="18" charset="0"/>
                                </a:rPr>
                              </m:ctrlPr>
                            </m:dPr>
                            <m:e>
                              <m:r>
                                <a:rPr lang="en-US" i="1">
                                  <a:latin typeface="Cambria Math" panose="02040503050406030204" pitchFamily="18" charset="0"/>
                                </a:rPr>
                                <m:t>𝑦</m:t>
                              </m:r>
                              <m:r>
                                <a:rPr lang="en-US" i="1">
                                  <a:latin typeface="Cambria Math" panose="02040503050406030204" pitchFamily="18" charset="0"/>
                                </a:rPr>
                                <m:t> − </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US" i="1">
                                      <a:latin typeface="Cambria Math" panose="02040503050406030204" pitchFamily="18" charset="0"/>
                                    </a:rPr>
                                    <m:t>𝑝</m:t>
                                  </m:r>
                                </m:sub>
                              </m:sSub>
                            </m:e>
                          </m:d>
                        </m:e>
                      </m:nary>
                    </m:oMath>
                  </m:oMathPara>
                </a14:m>
                <a:endParaRPr lang="es-ES_tradnl" dirty="0"/>
              </a:p>
              <a:p>
                <a:r>
                  <a:rPr lang="es-ES_tradnl" dirty="0">
                    <a:solidFill>
                      <a:schemeClr val="accent4"/>
                    </a:solidFill>
                  </a:rPr>
                  <a:t>Modelo 1: MAE</a:t>
                </a:r>
                <a:r>
                  <a:rPr lang="es-ES_tradnl" baseline="-25000" dirty="0">
                    <a:solidFill>
                      <a:schemeClr val="accent4"/>
                    </a:solidFill>
                  </a:rPr>
                  <a:t>1</a:t>
                </a:r>
                <a:r>
                  <a:rPr lang="es-ES_tradnl" dirty="0">
                    <a:solidFill>
                      <a:schemeClr val="accent4"/>
                    </a:solidFill>
                  </a:rPr>
                  <a:t> = 0</a:t>
                </a:r>
              </a:p>
              <a:p>
                <a:r>
                  <a:rPr lang="es-ES_tradnl" dirty="0">
                    <a:solidFill>
                      <a:srgbClr val="00B050"/>
                    </a:solidFill>
                  </a:rPr>
                  <a:t>Modelo 2: MAE</a:t>
                </a:r>
                <a:r>
                  <a:rPr lang="es-ES_tradnl" baseline="-25000" dirty="0">
                    <a:solidFill>
                      <a:srgbClr val="00B050"/>
                    </a:solidFill>
                  </a:rPr>
                  <a:t>2</a:t>
                </a:r>
                <a:r>
                  <a:rPr lang="es-ES_tradnl" dirty="0">
                    <a:solidFill>
                      <a:srgbClr val="00B050"/>
                    </a:solidFill>
                  </a:rPr>
                  <a:t> = 5</a:t>
                </a:r>
              </a:p>
              <a:p>
                <a:r>
                  <a:rPr lang="es-ES_tradnl" dirty="0">
                    <a:solidFill>
                      <a:srgbClr val="C00000"/>
                    </a:solidFill>
                  </a:rPr>
                  <a:t>Modelo 3: MAE</a:t>
                </a:r>
                <a:r>
                  <a:rPr lang="es-ES_tradnl" baseline="-25000" dirty="0">
                    <a:solidFill>
                      <a:srgbClr val="C00000"/>
                    </a:solidFill>
                  </a:rPr>
                  <a:t>3</a:t>
                </a:r>
                <a:r>
                  <a:rPr lang="es-ES_tradnl" dirty="0">
                    <a:solidFill>
                      <a:srgbClr val="C00000"/>
                    </a:solidFill>
                  </a:rPr>
                  <a:t> = 1.25</a:t>
                </a:r>
              </a:p>
            </p:txBody>
          </p:sp>
        </mc:Choice>
        <mc:Fallback xmlns="">
          <p:sp>
            <p:nvSpPr>
              <p:cNvPr id="3" name="Content Placeholder 8">
                <a:extLst>
                  <a:ext uri="{FF2B5EF4-FFF2-40B4-BE49-F238E27FC236}">
                    <a16:creationId xmlns:a16="http://schemas.microsoft.com/office/drawing/2014/main" id="{DED68D0F-DE1B-1D18-9465-116D59931BD4}"/>
                  </a:ext>
                </a:extLst>
              </p:cNvPr>
              <p:cNvSpPr txBox="1">
                <a:spLocks noRot="1" noChangeAspect="1" noMove="1" noResize="1" noEditPoints="1" noAdjustHandles="1" noChangeArrowheads="1" noChangeShapeType="1" noTextEdit="1"/>
              </p:cNvSpPr>
              <p:nvPr/>
            </p:nvSpPr>
            <p:spPr>
              <a:xfrm>
                <a:off x="5573379" y="2288177"/>
                <a:ext cx="6017987" cy="3647728"/>
              </a:xfrm>
              <a:prstGeom prst="rect">
                <a:avLst/>
              </a:prstGeom>
              <a:blipFill>
                <a:blip r:embed="rId5"/>
                <a:stretch>
                  <a:fillRect l="-1053" t="-5556" r="-1263"/>
                </a:stretch>
              </a:blipFill>
            </p:spPr>
            <p:txBody>
              <a:bodyPr/>
              <a:lstStyle/>
              <a:p>
                <a:r>
                  <a:rPr lang="es-ES_tradnl">
                    <a:noFill/>
                  </a:rPr>
                  <a:t> </a:t>
                </a:r>
              </a:p>
            </p:txBody>
          </p:sp>
        </mc:Fallback>
      </mc:AlternateContent>
      <p:sp>
        <p:nvSpPr>
          <p:cNvPr id="4" name="Rectangle 3">
            <a:extLst>
              <a:ext uri="{FF2B5EF4-FFF2-40B4-BE49-F238E27FC236}">
                <a16:creationId xmlns:a16="http://schemas.microsoft.com/office/drawing/2014/main" id="{D482F3B5-4ECE-3D3B-9AA5-E98B8C79E326}"/>
              </a:ext>
            </a:extLst>
          </p:cNvPr>
          <p:cNvSpPr/>
          <p:nvPr/>
        </p:nvSpPr>
        <p:spPr>
          <a:xfrm>
            <a:off x="5781040" y="4003040"/>
            <a:ext cx="2519680" cy="436880"/>
          </a:xfrm>
          <a:prstGeom prst="rect">
            <a:avLst/>
          </a:prstGeom>
          <a:noFill/>
          <a:ln w="38100">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3066473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541101"/>
          </a:xfrm>
        </p:spPr>
        <p:txBody>
          <a:bodyPr/>
          <a:lstStyle/>
          <a:p>
            <a:pPr marL="0" indent="0">
              <a:buNone/>
            </a:pPr>
            <a:r>
              <a:rPr lang="es-ES_tradnl" dirty="0"/>
              <a:t>¿Pero realmente es el mejor? Evaluemos con el </a:t>
            </a:r>
            <a:r>
              <a:rPr lang="es-ES_tradnl" b="1" dirty="0">
                <a:solidFill>
                  <a:srgbClr val="00B050"/>
                </a:solidFill>
              </a:rPr>
              <a:t>set de evaluación</a:t>
            </a:r>
          </a:p>
        </p:txBody>
      </p:sp>
      <p:pic>
        <p:nvPicPr>
          <p:cNvPr id="14" name="Picture 13">
            <a:extLst>
              <a:ext uri="{FF2B5EF4-FFF2-40B4-BE49-F238E27FC236}">
                <a16:creationId xmlns:a16="http://schemas.microsoft.com/office/drawing/2014/main" id="{D8F07B8E-C88A-80E2-E839-7776FBB64E16}"/>
              </a:ext>
            </a:extLst>
          </p:cNvPr>
          <p:cNvPicPr>
            <a:picLocks noChangeAspect="1"/>
          </p:cNvPicPr>
          <p:nvPr/>
        </p:nvPicPr>
        <p:blipFill>
          <a:blip r:embed="rId4"/>
          <a:srcRect/>
          <a:stretch/>
        </p:blipFill>
        <p:spPr>
          <a:xfrm>
            <a:off x="893675" y="2397190"/>
            <a:ext cx="4562811" cy="3538714"/>
          </a:xfrm>
          <a:prstGeom prst="rect">
            <a:avLst/>
          </a:prstGeom>
        </p:spPr>
      </p:pic>
      <mc:AlternateContent xmlns:mc="http://schemas.openxmlformats.org/markup-compatibility/2006" xmlns:a14="http://schemas.microsoft.com/office/drawing/2010/main">
        <mc:Choice Requires="a14">
          <p:sp>
            <p:nvSpPr>
              <p:cNvPr id="3" name="Content Placeholder 8">
                <a:extLst>
                  <a:ext uri="{FF2B5EF4-FFF2-40B4-BE49-F238E27FC236}">
                    <a16:creationId xmlns:a16="http://schemas.microsoft.com/office/drawing/2014/main" id="{DED68D0F-DE1B-1D18-9465-116D59931BD4}"/>
                  </a:ext>
                </a:extLst>
              </p:cNvPr>
              <p:cNvSpPr txBox="1">
                <a:spLocks/>
              </p:cNvSpPr>
              <p:nvPr/>
            </p:nvSpPr>
            <p:spPr>
              <a:xfrm>
                <a:off x="5573379" y="2288177"/>
                <a:ext cx="6017987" cy="364772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_tradnl" dirty="0"/>
                  <a:t>Midamos el error…</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𝑀𝐴𝐸</m:t>
                          </m:r>
                        </m:e>
                        <m:sub>
                          <m:r>
                            <a:rPr lang="en-US" i="1">
                              <a:latin typeface="Cambria Math" panose="02040503050406030204" pitchFamily="18" charset="0"/>
                            </a:rPr>
                            <m:t>𝑝</m:t>
                          </m:r>
                        </m:sub>
                      </m:sSub>
                      <m:r>
                        <a:rPr lang="en-US" i="1">
                          <a:latin typeface="Cambria Math" panose="02040503050406030204" pitchFamily="18" charset="0"/>
                        </a:rPr>
                        <m:t>= </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𝑁</m:t>
                          </m:r>
                        </m:den>
                      </m:f>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𝑁</m:t>
                          </m:r>
                        </m:sup>
                        <m:e>
                          <m:d>
                            <m:dPr>
                              <m:begChr m:val="|"/>
                              <m:endChr m:val="|"/>
                              <m:ctrlPr>
                                <a:rPr lang="en-US" i="1">
                                  <a:latin typeface="Cambria Math" panose="02040503050406030204" pitchFamily="18" charset="0"/>
                                </a:rPr>
                              </m:ctrlPr>
                            </m:dPr>
                            <m:e>
                              <m:r>
                                <a:rPr lang="en-US" i="1">
                                  <a:latin typeface="Cambria Math" panose="02040503050406030204" pitchFamily="18" charset="0"/>
                                </a:rPr>
                                <m:t>𝑦</m:t>
                              </m:r>
                              <m:r>
                                <a:rPr lang="en-US" i="1">
                                  <a:latin typeface="Cambria Math" panose="02040503050406030204" pitchFamily="18" charset="0"/>
                                </a:rPr>
                                <m:t> − </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US" i="1">
                                      <a:latin typeface="Cambria Math" panose="02040503050406030204" pitchFamily="18" charset="0"/>
                                    </a:rPr>
                                    <m:t>𝑝</m:t>
                                  </m:r>
                                </m:sub>
                              </m:sSub>
                            </m:e>
                          </m:d>
                        </m:e>
                      </m:nary>
                    </m:oMath>
                  </m:oMathPara>
                </a14:m>
                <a:endParaRPr lang="es-ES_tradnl" dirty="0"/>
              </a:p>
              <a:p>
                <a:r>
                  <a:rPr lang="es-ES_tradnl" dirty="0">
                    <a:solidFill>
                      <a:schemeClr val="accent4"/>
                    </a:solidFill>
                  </a:rPr>
                  <a:t>Modelo 1: MAE</a:t>
                </a:r>
                <a:r>
                  <a:rPr lang="es-ES_tradnl" baseline="-25000" dirty="0">
                    <a:solidFill>
                      <a:schemeClr val="accent4"/>
                    </a:solidFill>
                  </a:rPr>
                  <a:t>1</a:t>
                </a:r>
                <a:r>
                  <a:rPr lang="es-ES_tradnl" dirty="0">
                    <a:solidFill>
                      <a:schemeClr val="accent4"/>
                    </a:solidFill>
                  </a:rPr>
                  <a:t> = 90</a:t>
                </a:r>
              </a:p>
              <a:p>
                <a:r>
                  <a:rPr lang="es-ES_tradnl" dirty="0">
                    <a:solidFill>
                      <a:srgbClr val="00B050"/>
                    </a:solidFill>
                  </a:rPr>
                  <a:t>Modelo 2: MAE</a:t>
                </a:r>
                <a:r>
                  <a:rPr lang="es-ES_tradnl" baseline="-25000" dirty="0">
                    <a:solidFill>
                      <a:srgbClr val="00B050"/>
                    </a:solidFill>
                  </a:rPr>
                  <a:t>2</a:t>
                </a:r>
                <a:r>
                  <a:rPr lang="es-ES_tradnl" dirty="0">
                    <a:solidFill>
                      <a:srgbClr val="00B050"/>
                    </a:solidFill>
                  </a:rPr>
                  <a:t> = 5.2</a:t>
                </a:r>
              </a:p>
              <a:p>
                <a:r>
                  <a:rPr lang="es-ES_tradnl" dirty="0">
                    <a:solidFill>
                      <a:srgbClr val="C00000"/>
                    </a:solidFill>
                  </a:rPr>
                  <a:t>Modelo 3: MAE</a:t>
                </a:r>
                <a:r>
                  <a:rPr lang="es-ES_tradnl" baseline="-25000" dirty="0">
                    <a:solidFill>
                      <a:srgbClr val="C00000"/>
                    </a:solidFill>
                  </a:rPr>
                  <a:t>3</a:t>
                </a:r>
                <a:r>
                  <a:rPr lang="es-ES_tradnl" dirty="0">
                    <a:solidFill>
                      <a:srgbClr val="C00000"/>
                    </a:solidFill>
                  </a:rPr>
                  <a:t> = 1.75</a:t>
                </a:r>
              </a:p>
            </p:txBody>
          </p:sp>
        </mc:Choice>
        <mc:Fallback xmlns="">
          <p:sp>
            <p:nvSpPr>
              <p:cNvPr id="3" name="Content Placeholder 8">
                <a:extLst>
                  <a:ext uri="{FF2B5EF4-FFF2-40B4-BE49-F238E27FC236}">
                    <a16:creationId xmlns:a16="http://schemas.microsoft.com/office/drawing/2014/main" id="{DED68D0F-DE1B-1D18-9465-116D59931BD4}"/>
                  </a:ext>
                </a:extLst>
              </p:cNvPr>
              <p:cNvSpPr txBox="1">
                <a:spLocks noRot="1" noChangeAspect="1" noMove="1" noResize="1" noEditPoints="1" noAdjustHandles="1" noChangeArrowheads="1" noChangeShapeType="1" noTextEdit="1"/>
              </p:cNvSpPr>
              <p:nvPr/>
            </p:nvSpPr>
            <p:spPr>
              <a:xfrm>
                <a:off x="5573379" y="2288177"/>
                <a:ext cx="6017987" cy="3647728"/>
              </a:xfrm>
              <a:prstGeom prst="rect">
                <a:avLst/>
              </a:prstGeom>
              <a:blipFill>
                <a:blip r:embed="rId5"/>
                <a:stretch>
                  <a:fillRect l="-1053" t="-14583"/>
                </a:stretch>
              </a:blipFill>
            </p:spPr>
            <p:txBody>
              <a:bodyPr/>
              <a:lstStyle/>
              <a:p>
                <a:r>
                  <a:rPr lang="es-ES_tradnl">
                    <a:noFill/>
                  </a:rPr>
                  <a:t> </a:t>
                </a:r>
              </a:p>
            </p:txBody>
          </p:sp>
        </mc:Fallback>
      </mc:AlternateContent>
    </p:spTree>
    <p:extLst>
      <p:ext uri="{BB962C8B-B14F-4D97-AF65-F5344CB8AC3E}">
        <p14:creationId xmlns:p14="http://schemas.microsoft.com/office/powerpoint/2010/main" val="17212869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C72C3C-F9B2-3245-E086-A24309A6E8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F9DF57-FB7C-B03D-266C-23C1E15E3D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1FED8591-EDD4-CCEA-173B-76F04C4D7C7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9FD6CB04-AE22-443B-922C-C28B9E8F9371}"/>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5072156B-CA8C-902B-14CA-F1A39FBE31E2}"/>
              </a:ext>
            </a:extLst>
          </p:cNvPr>
          <p:cNvSpPr>
            <a:spLocks noGrp="1"/>
          </p:cNvSpPr>
          <p:nvPr>
            <p:ph idx="1"/>
          </p:nvPr>
        </p:nvSpPr>
        <p:spPr>
          <a:xfrm>
            <a:off x="700635" y="1856089"/>
            <a:ext cx="10691265" cy="541101"/>
          </a:xfrm>
        </p:spPr>
        <p:txBody>
          <a:bodyPr/>
          <a:lstStyle/>
          <a:p>
            <a:pPr marL="0" indent="0">
              <a:buNone/>
            </a:pPr>
            <a:r>
              <a:rPr lang="es-ES_tradnl" dirty="0"/>
              <a:t>¿Pero realmente es el mejor? Evaluemos con el </a:t>
            </a:r>
            <a:r>
              <a:rPr lang="es-ES_tradnl" b="1" dirty="0">
                <a:solidFill>
                  <a:srgbClr val="00B050"/>
                </a:solidFill>
              </a:rPr>
              <a:t>set de evaluación</a:t>
            </a:r>
          </a:p>
        </p:txBody>
      </p:sp>
      <p:pic>
        <p:nvPicPr>
          <p:cNvPr id="14" name="Picture 13">
            <a:extLst>
              <a:ext uri="{FF2B5EF4-FFF2-40B4-BE49-F238E27FC236}">
                <a16:creationId xmlns:a16="http://schemas.microsoft.com/office/drawing/2014/main" id="{D23EF52D-FF44-9413-62D8-1A5D89E7F369}"/>
              </a:ext>
            </a:extLst>
          </p:cNvPr>
          <p:cNvPicPr>
            <a:picLocks noChangeAspect="1"/>
          </p:cNvPicPr>
          <p:nvPr/>
        </p:nvPicPr>
        <p:blipFill>
          <a:blip r:embed="rId4"/>
          <a:srcRect/>
          <a:stretch/>
        </p:blipFill>
        <p:spPr>
          <a:xfrm>
            <a:off x="893675" y="2397190"/>
            <a:ext cx="4562811" cy="3538714"/>
          </a:xfrm>
          <a:prstGeom prst="rect">
            <a:avLst/>
          </a:prstGeom>
        </p:spPr>
      </p:pic>
      <mc:AlternateContent xmlns:mc="http://schemas.openxmlformats.org/markup-compatibility/2006" xmlns:a14="http://schemas.microsoft.com/office/drawing/2010/main">
        <mc:Choice Requires="a14">
          <p:sp>
            <p:nvSpPr>
              <p:cNvPr id="3" name="Content Placeholder 8">
                <a:extLst>
                  <a:ext uri="{FF2B5EF4-FFF2-40B4-BE49-F238E27FC236}">
                    <a16:creationId xmlns:a16="http://schemas.microsoft.com/office/drawing/2014/main" id="{42D5DE77-AAE4-C73A-C810-B1421CFE202A}"/>
                  </a:ext>
                </a:extLst>
              </p:cNvPr>
              <p:cNvSpPr txBox="1">
                <a:spLocks/>
              </p:cNvSpPr>
              <p:nvPr/>
            </p:nvSpPr>
            <p:spPr>
              <a:xfrm>
                <a:off x="5573379" y="2288177"/>
                <a:ext cx="6017987" cy="364772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_tradnl" dirty="0"/>
                  <a:t>Midamos el error…</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𝑀𝐴𝐸</m:t>
                          </m:r>
                        </m:e>
                        <m:sub>
                          <m:r>
                            <a:rPr lang="en-US" i="1">
                              <a:latin typeface="Cambria Math" panose="02040503050406030204" pitchFamily="18" charset="0"/>
                            </a:rPr>
                            <m:t>𝑝</m:t>
                          </m:r>
                        </m:sub>
                      </m:sSub>
                      <m:r>
                        <a:rPr lang="en-US" i="1">
                          <a:latin typeface="Cambria Math" panose="02040503050406030204" pitchFamily="18" charset="0"/>
                        </a:rPr>
                        <m:t>= </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𝑁</m:t>
                          </m:r>
                        </m:den>
                      </m:f>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𝑁</m:t>
                          </m:r>
                        </m:sup>
                        <m:e>
                          <m:d>
                            <m:dPr>
                              <m:begChr m:val="|"/>
                              <m:endChr m:val="|"/>
                              <m:ctrlPr>
                                <a:rPr lang="en-US" i="1">
                                  <a:latin typeface="Cambria Math" panose="02040503050406030204" pitchFamily="18" charset="0"/>
                                </a:rPr>
                              </m:ctrlPr>
                            </m:dPr>
                            <m:e>
                              <m:r>
                                <a:rPr lang="en-US" i="1">
                                  <a:latin typeface="Cambria Math" panose="02040503050406030204" pitchFamily="18" charset="0"/>
                                </a:rPr>
                                <m:t>𝑦</m:t>
                              </m:r>
                              <m:r>
                                <a:rPr lang="en-US" i="1">
                                  <a:latin typeface="Cambria Math" panose="02040503050406030204" pitchFamily="18" charset="0"/>
                                </a:rPr>
                                <m:t> − </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US" i="1">
                                      <a:latin typeface="Cambria Math" panose="02040503050406030204" pitchFamily="18" charset="0"/>
                                    </a:rPr>
                                    <m:t>𝑝</m:t>
                                  </m:r>
                                </m:sub>
                              </m:sSub>
                            </m:e>
                          </m:d>
                        </m:e>
                      </m:nary>
                    </m:oMath>
                  </m:oMathPara>
                </a14:m>
                <a:endParaRPr lang="es-ES_tradnl" dirty="0"/>
              </a:p>
              <a:p>
                <a:r>
                  <a:rPr lang="es-ES_tradnl" dirty="0">
                    <a:solidFill>
                      <a:schemeClr val="accent4"/>
                    </a:solidFill>
                  </a:rPr>
                  <a:t>Modelo 1: MAE</a:t>
                </a:r>
                <a:r>
                  <a:rPr lang="es-ES_tradnl" baseline="-25000" dirty="0">
                    <a:solidFill>
                      <a:schemeClr val="accent4"/>
                    </a:solidFill>
                  </a:rPr>
                  <a:t>1</a:t>
                </a:r>
                <a:r>
                  <a:rPr lang="es-ES_tradnl" dirty="0">
                    <a:solidFill>
                      <a:schemeClr val="accent4"/>
                    </a:solidFill>
                  </a:rPr>
                  <a:t> = 90</a:t>
                </a:r>
              </a:p>
              <a:p>
                <a:r>
                  <a:rPr lang="es-ES_tradnl" dirty="0">
                    <a:solidFill>
                      <a:srgbClr val="00B050"/>
                    </a:solidFill>
                  </a:rPr>
                  <a:t>Modelo 2: MAE</a:t>
                </a:r>
                <a:r>
                  <a:rPr lang="es-ES_tradnl" baseline="-25000" dirty="0">
                    <a:solidFill>
                      <a:srgbClr val="00B050"/>
                    </a:solidFill>
                  </a:rPr>
                  <a:t>2</a:t>
                </a:r>
                <a:r>
                  <a:rPr lang="es-ES_tradnl" dirty="0">
                    <a:solidFill>
                      <a:srgbClr val="00B050"/>
                    </a:solidFill>
                  </a:rPr>
                  <a:t> = 5.2</a:t>
                </a:r>
              </a:p>
              <a:p>
                <a:r>
                  <a:rPr lang="es-ES_tradnl" dirty="0">
                    <a:solidFill>
                      <a:srgbClr val="C00000"/>
                    </a:solidFill>
                  </a:rPr>
                  <a:t>Modelo 3: MAE</a:t>
                </a:r>
                <a:r>
                  <a:rPr lang="es-ES_tradnl" baseline="-25000" dirty="0">
                    <a:solidFill>
                      <a:srgbClr val="C00000"/>
                    </a:solidFill>
                  </a:rPr>
                  <a:t>3</a:t>
                </a:r>
                <a:r>
                  <a:rPr lang="es-ES_tradnl" dirty="0">
                    <a:solidFill>
                      <a:srgbClr val="C00000"/>
                    </a:solidFill>
                  </a:rPr>
                  <a:t> = 1.75</a:t>
                </a:r>
              </a:p>
            </p:txBody>
          </p:sp>
        </mc:Choice>
        <mc:Fallback xmlns="">
          <p:sp>
            <p:nvSpPr>
              <p:cNvPr id="3" name="Content Placeholder 8">
                <a:extLst>
                  <a:ext uri="{FF2B5EF4-FFF2-40B4-BE49-F238E27FC236}">
                    <a16:creationId xmlns:a16="http://schemas.microsoft.com/office/drawing/2014/main" id="{42D5DE77-AAE4-C73A-C810-B1421CFE202A}"/>
                  </a:ext>
                </a:extLst>
              </p:cNvPr>
              <p:cNvSpPr txBox="1">
                <a:spLocks noRot="1" noChangeAspect="1" noMove="1" noResize="1" noEditPoints="1" noAdjustHandles="1" noChangeArrowheads="1" noChangeShapeType="1" noTextEdit="1"/>
              </p:cNvSpPr>
              <p:nvPr/>
            </p:nvSpPr>
            <p:spPr>
              <a:xfrm>
                <a:off x="5573379" y="2288177"/>
                <a:ext cx="6017987" cy="3647728"/>
              </a:xfrm>
              <a:prstGeom prst="rect">
                <a:avLst/>
              </a:prstGeom>
              <a:blipFill>
                <a:blip r:embed="rId5"/>
                <a:stretch>
                  <a:fillRect l="-1053" t="-14583"/>
                </a:stretch>
              </a:blipFill>
            </p:spPr>
            <p:txBody>
              <a:bodyPr/>
              <a:lstStyle/>
              <a:p>
                <a:r>
                  <a:rPr lang="es-ES_tradnl">
                    <a:noFill/>
                  </a:rPr>
                  <a:t> </a:t>
                </a:r>
              </a:p>
            </p:txBody>
          </p:sp>
        </mc:Fallback>
      </mc:AlternateContent>
      <p:sp>
        <p:nvSpPr>
          <p:cNvPr id="4" name="Rectangle 3">
            <a:extLst>
              <a:ext uri="{FF2B5EF4-FFF2-40B4-BE49-F238E27FC236}">
                <a16:creationId xmlns:a16="http://schemas.microsoft.com/office/drawing/2014/main" id="{CF9ABFBE-F12C-C8E3-38A5-F3610DA789B9}"/>
              </a:ext>
            </a:extLst>
          </p:cNvPr>
          <p:cNvSpPr/>
          <p:nvPr/>
        </p:nvSpPr>
        <p:spPr>
          <a:xfrm>
            <a:off x="5872480" y="4595210"/>
            <a:ext cx="2804160" cy="436880"/>
          </a:xfrm>
          <a:prstGeom prst="rect">
            <a:avLst/>
          </a:prstGeom>
          <a:noFill/>
          <a:ln w="38100">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9295438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541101"/>
          </a:xfrm>
        </p:spPr>
        <p:txBody>
          <a:bodyPr/>
          <a:lstStyle/>
          <a:p>
            <a:pPr marL="0" indent="0">
              <a:buNone/>
            </a:pPr>
            <a:r>
              <a:rPr lang="es-ES_tradnl" dirty="0"/>
              <a:t>¿Pero realmente es el mejor? Evaluemos con el </a:t>
            </a:r>
            <a:r>
              <a:rPr lang="es-ES_tradnl" b="1" dirty="0">
                <a:solidFill>
                  <a:srgbClr val="00B050"/>
                </a:solidFill>
              </a:rPr>
              <a:t>set de evaluación</a:t>
            </a:r>
          </a:p>
        </p:txBody>
      </p:sp>
      <p:pic>
        <p:nvPicPr>
          <p:cNvPr id="14" name="Picture 13">
            <a:extLst>
              <a:ext uri="{FF2B5EF4-FFF2-40B4-BE49-F238E27FC236}">
                <a16:creationId xmlns:a16="http://schemas.microsoft.com/office/drawing/2014/main" id="{D8F07B8E-C88A-80E2-E839-7776FBB64E16}"/>
              </a:ext>
            </a:extLst>
          </p:cNvPr>
          <p:cNvPicPr>
            <a:picLocks noChangeAspect="1"/>
          </p:cNvPicPr>
          <p:nvPr/>
        </p:nvPicPr>
        <p:blipFill>
          <a:blip r:embed="rId4"/>
          <a:srcRect/>
          <a:stretch/>
        </p:blipFill>
        <p:spPr>
          <a:xfrm>
            <a:off x="893675" y="2397190"/>
            <a:ext cx="4562811" cy="3538714"/>
          </a:xfrm>
          <a:prstGeom prst="rect">
            <a:avLst/>
          </a:prstGeom>
        </p:spPr>
      </p:pic>
      <mc:AlternateContent xmlns:mc="http://schemas.openxmlformats.org/markup-compatibility/2006" xmlns:a14="http://schemas.microsoft.com/office/drawing/2010/main">
        <mc:Choice Requires="a14">
          <p:sp>
            <p:nvSpPr>
              <p:cNvPr id="3" name="Content Placeholder 8">
                <a:extLst>
                  <a:ext uri="{FF2B5EF4-FFF2-40B4-BE49-F238E27FC236}">
                    <a16:creationId xmlns:a16="http://schemas.microsoft.com/office/drawing/2014/main" id="{DED68D0F-DE1B-1D18-9465-116D59931BD4}"/>
                  </a:ext>
                </a:extLst>
              </p:cNvPr>
              <p:cNvSpPr txBox="1">
                <a:spLocks/>
              </p:cNvSpPr>
              <p:nvPr/>
            </p:nvSpPr>
            <p:spPr>
              <a:xfrm>
                <a:off x="5573379" y="2288177"/>
                <a:ext cx="6017987" cy="364772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_tradnl" dirty="0"/>
                  <a:t>El modelo 1 rinde muy bien con los datos de entrenamiento, pero muy mal con los de evaluación. Esto es lo que se llama </a:t>
                </a:r>
                <a:r>
                  <a:rPr lang="es-ES_tradnl" b="1" dirty="0">
                    <a:solidFill>
                      <a:srgbClr val="FF0000"/>
                    </a:solidFill>
                  </a:rPr>
                  <a:t>sobreajuste</a:t>
                </a:r>
                <a:r>
                  <a:rPr lang="es-ES_tradnl" dirty="0"/>
                  <a:t>: el modelo aprende tan bien que incluso aprende el ruido de los datos.</a:t>
                </a:r>
                <a:br>
                  <a:rPr lang="es-ES_tradnl" dirty="0"/>
                </a:br>
                <a:r>
                  <a:rPr lang="es-ES_tradnl" dirty="0"/>
                  <a:t>Este modelo tiene demasiados parámetros, por lo que es demasiado complejo y, por consiguiente, </a:t>
                </a:r>
                <a:r>
                  <a:rPr lang="es-ES_tradnl" b="1" dirty="0">
                    <a:solidFill>
                      <a:srgbClr val="FF0000"/>
                    </a:solidFill>
                  </a:rPr>
                  <a:t>no generaliza</a:t>
                </a:r>
                <a:r>
                  <a:rPr lang="es-ES_tradnl" dirty="0"/>
                  <a:t>. </a:t>
                </a:r>
              </a:p>
              <a:p>
                <a:r>
                  <a:rPr lang="es-ES_tradnl" dirty="0"/>
                  <a:t>Cuando se elige un modelo, se busca que:</a:t>
                </a:r>
                <a:br>
                  <a:rPr lang="es-ES_tradnl" dirty="0"/>
                </a:br>
                <a:endParaRPr lang="es-ES_tradnl" dirty="0"/>
              </a:p>
              <a:p>
                <a:pPr marL="0"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𝑝𝑎𝑟𝑎𝑚𝑒𝑡𝑟𝑜𝑠</m:t>
                      </m:r>
                      <m:r>
                        <a:rPr lang="en-US" b="0" i="1" smtClean="0">
                          <a:latin typeface="Cambria Math" panose="02040503050406030204" pitchFamily="18" charset="0"/>
                        </a:rPr>
                        <m:t>≪</m:t>
                      </m:r>
                      <m:r>
                        <a:rPr lang="en-US" b="0" i="1" smtClean="0">
                          <a:latin typeface="Cambria Math" panose="02040503050406030204" pitchFamily="18" charset="0"/>
                        </a:rPr>
                        <m:t>𝑐𝑎𝑛𝑡𝑖𝑑𝑎𝑑</m:t>
                      </m:r>
                      <m:r>
                        <a:rPr lang="en-US" b="0" i="1" smtClean="0">
                          <a:latin typeface="Cambria Math" panose="02040503050406030204" pitchFamily="18" charset="0"/>
                        </a:rPr>
                        <m:t> </m:t>
                      </m:r>
                      <m:r>
                        <a:rPr lang="en-US" b="0" i="1" smtClean="0">
                          <a:latin typeface="Cambria Math" panose="02040503050406030204" pitchFamily="18" charset="0"/>
                        </a:rPr>
                        <m:t>𝑑𝑒</m:t>
                      </m:r>
                      <m:r>
                        <a:rPr lang="en-US" b="0" i="1" smtClean="0">
                          <a:latin typeface="Cambria Math" panose="02040503050406030204" pitchFamily="18" charset="0"/>
                        </a:rPr>
                        <m:t> </m:t>
                      </m:r>
                      <m:r>
                        <a:rPr lang="en-US" b="0" i="1" smtClean="0">
                          <a:latin typeface="Cambria Math" panose="02040503050406030204" pitchFamily="18" charset="0"/>
                        </a:rPr>
                        <m:t>𝑜𝑏𝑠</m:t>
                      </m:r>
                      <m:r>
                        <a:rPr lang="en-US" b="0" i="1" smtClean="0">
                          <a:latin typeface="Cambria Math" panose="02040503050406030204" pitchFamily="18" charset="0"/>
                        </a:rPr>
                        <m:t>. </m:t>
                      </m:r>
                      <m:r>
                        <a:rPr lang="en-US" b="0" i="1" smtClean="0">
                          <a:latin typeface="Cambria Math" panose="02040503050406030204" pitchFamily="18" charset="0"/>
                        </a:rPr>
                        <m:t>𝑑𝑒</m:t>
                      </m:r>
                      <m:r>
                        <a:rPr lang="en-US" b="0" i="1" smtClean="0">
                          <a:latin typeface="Cambria Math" panose="02040503050406030204" pitchFamily="18" charset="0"/>
                        </a:rPr>
                        <m:t> </m:t>
                      </m:r>
                      <m:r>
                        <a:rPr lang="en-US" b="0" i="1" smtClean="0">
                          <a:latin typeface="Cambria Math" panose="02040503050406030204" pitchFamily="18" charset="0"/>
                        </a:rPr>
                        <m:t>𝑒𝑛𝑡𝑟𝑒𝑛𝑎𝑚𝑖𝑒𝑛𝑡𝑜</m:t>
                      </m:r>
                    </m:oMath>
                  </m:oMathPara>
                </a14:m>
                <a:endParaRPr lang="es-ES_tradnl" dirty="0"/>
              </a:p>
            </p:txBody>
          </p:sp>
        </mc:Choice>
        <mc:Fallback xmlns="">
          <p:sp>
            <p:nvSpPr>
              <p:cNvPr id="3" name="Content Placeholder 8">
                <a:extLst>
                  <a:ext uri="{FF2B5EF4-FFF2-40B4-BE49-F238E27FC236}">
                    <a16:creationId xmlns:a16="http://schemas.microsoft.com/office/drawing/2014/main" id="{DED68D0F-DE1B-1D18-9465-116D59931BD4}"/>
                  </a:ext>
                </a:extLst>
              </p:cNvPr>
              <p:cNvSpPr txBox="1">
                <a:spLocks noRot="1" noChangeAspect="1" noMove="1" noResize="1" noEditPoints="1" noAdjustHandles="1" noChangeArrowheads="1" noChangeShapeType="1" noTextEdit="1"/>
              </p:cNvSpPr>
              <p:nvPr/>
            </p:nvSpPr>
            <p:spPr>
              <a:xfrm>
                <a:off x="5573379" y="2288177"/>
                <a:ext cx="6017987" cy="3647728"/>
              </a:xfrm>
              <a:prstGeom prst="rect">
                <a:avLst/>
              </a:prstGeom>
              <a:blipFill>
                <a:blip r:embed="rId5"/>
                <a:stretch>
                  <a:fillRect l="-842" t="-1042" b="-347"/>
                </a:stretch>
              </a:blipFill>
            </p:spPr>
            <p:txBody>
              <a:bodyPr/>
              <a:lstStyle/>
              <a:p>
                <a:r>
                  <a:rPr lang="es-ES_tradnl">
                    <a:noFill/>
                  </a:rPr>
                  <a:t> </a:t>
                </a:r>
              </a:p>
            </p:txBody>
          </p:sp>
        </mc:Fallback>
      </mc:AlternateContent>
    </p:spTree>
    <p:extLst>
      <p:ext uri="{BB962C8B-B14F-4D97-AF65-F5344CB8AC3E}">
        <p14:creationId xmlns:p14="http://schemas.microsoft.com/office/powerpoint/2010/main" val="32093406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541101"/>
          </a:xfrm>
        </p:spPr>
        <p:txBody>
          <a:bodyPr/>
          <a:lstStyle/>
          <a:p>
            <a:pPr marL="0" indent="0">
              <a:buNone/>
            </a:pPr>
            <a:r>
              <a:rPr lang="es-ES_tradnl" dirty="0"/>
              <a:t>¿Pero realmente es el mejor? Evaluemos con el </a:t>
            </a:r>
            <a:r>
              <a:rPr lang="es-ES_tradnl" b="1" dirty="0">
                <a:solidFill>
                  <a:srgbClr val="00B050"/>
                </a:solidFill>
              </a:rPr>
              <a:t>set de evaluación</a:t>
            </a:r>
          </a:p>
        </p:txBody>
      </p:sp>
      <p:pic>
        <p:nvPicPr>
          <p:cNvPr id="14" name="Picture 13">
            <a:extLst>
              <a:ext uri="{FF2B5EF4-FFF2-40B4-BE49-F238E27FC236}">
                <a16:creationId xmlns:a16="http://schemas.microsoft.com/office/drawing/2014/main" id="{D8F07B8E-C88A-80E2-E839-7776FBB64E16}"/>
              </a:ext>
            </a:extLst>
          </p:cNvPr>
          <p:cNvPicPr>
            <a:picLocks noChangeAspect="1"/>
          </p:cNvPicPr>
          <p:nvPr/>
        </p:nvPicPr>
        <p:blipFill>
          <a:blip r:embed="rId4"/>
          <a:srcRect/>
          <a:stretch/>
        </p:blipFill>
        <p:spPr>
          <a:xfrm>
            <a:off x="893675" y="2397190"/>
            <a:ext cx="4562811" cy="3538714"/>
          </a:xfrm>
          <a:prstGeom prst="rect">
            <a:avLst/>
          </a:prstGeom>
        </p:spPr>
      </p:pic>
      <p:sp>
        <p:nvSpPr>
          <p:cNvPr id="3" name="Content Placeholder 8">
            <a:extLst>
              <a:ext uri="{FF2B5EF4-FFF2-40B4-BE49-F238E27FC236}">
                <a16:creationId xmlns:a16="http://schemas.microsoft.com/office/drawing/2014/main" id="{DED68D0F-DE1B-1D18-9465-116D59931BD4}"/>
              </a:ext>
            </a:extLst>
          </p:cNvPr>
          <p:cNvSpPr txBox="1">
            <a:spLocks/>
          </p:cNvSpPr>
          <p:nvPr/>
        </p:nvSpPr>
        <p:spPr>
          <a:xfrm>
            <a:off x="5573379" y="2288177"/>
            <a:ext cx="6017987" cy="364772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_tradnl" dirty="0"/>
              <a:t>El modelo 2 rinde pobremente tanto con el conjunto de entrenamiento como con el de evaluación. Este modelo no logra capturar el comportamiento buscado.</a:t>
            </a:r>
            <a:br>
              <a:rPr lang="es-ES_tradnl" dirty="0"/>
            </a:br>
            <a:r>
              <a:rPr lang="es-ES_tradnl" dirty="0"/>
              <a:t>Cuando esto ocurre, lo que llamamos es </a:t>
            </a:r>
            <a:r>
              <a:rPr lang="es-ES_tradnl" b="1" dirty="0" err="1">
                <a:solidFill>
                  <a:srgbClr val="FF0000"/>
                </a:solidFill>
              </a:rPr>
              <a:t>subajuste</a:t>
            </a:r>
            <a:r>
              <a:rPr lang="es-ES_tradnl" dirty="0"/>
              <a:t>.</a:t>
            </a:r>
          </a:p>
          <a:p>
            <a:r>
              <a:rPr lang="es-ES_tradnl" dirty="0"/>
              <a:t>El modelo 3 es el mejor modelo; el resultado entre el conjunto de evaluación y el de entrenamiento es similar, el modelo </a:t>
            </a:r>
            <a:r>
              <a:rPr lang="es-ES_tradnl" b="1" dirty="0">
                <a:solidFill>
                  <a:srgbClr val="00B050"/>
                </a:solidFill>
              </a:rPr>
              <a:t>generaliza</a:t>
            </a:r>
            <a:r>
              <a:rPr lang="es-ES_tradnl" dirty="0"/>
              <a:t>, sin tomar el ruido. </a:t>
            </a:r>
          </a:p>
        </p:txBody>
      </p:sp>
    </p:spTree>
    <p:extLst>
      <p:ext uri="{BB962C8B-B14F-4D97-AF65-F5344CB8AC3E}">
        <p14:creationId xmlns:p14="http://schemas.microsoft.com/office/powerpoint/2010/main" val="95709813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331351"/>
          </a:xfrm>
        </p:spPr>
        <p:txBody>
          <a:bodyPr>
            <a:normAutofit/>
          </a:bodyPr>
          <a:lstStyle/>
          <a:p>
            <a:pPr marL="0" indent="0">
              <a:buNone/>
            </a:pPr>
            <a:r>
              <a:rPr lang="es-ES_tradnl" sz="2400" dirty="0"/>
              <a:t>El error que se comete con un modelo que </a:t>
            </a:r>
            <a:r>
              <a:rPr lang="es-ES_tradnl" sz="2400" dirty="0" err="1"/>
              <a:t>sobreajusta</a:t>
            </a:r>
            <a:r>
              <a:rPr lang="es-ES_tradnl" sz="2400" dirty="0"/>
              <a:t> y </a:t>
            </a:r>
            <a:r>
              <a:rPr lang="es-ES_tradnl" sz="2400" dirty="0" err="1"/>
              <a:t>subajusta</a:t>
            </a:r>
            <a:r>
              <a:rPr lang="es-ES_tradnl" sz="2400" dirty="0"/>
              <a:t> es diferente.</a:t>
            </a:r>
          </a:p>
          <a:p>
            <a:r>
              <a:rPr lang="es-ES_tradnl" sz="2400" dirty="0"/>
              <a:t>El error de </a:t>
            </a:r>
            <a:r>
              <a:rPr lang="es-ES_tradnl" sz="2400" b="1" dirty="0">
                <a:solidFill>
                  <a:srgbClr val="FF0000"/>
                </a:solidFill>
              </a:rPr>
              <a:t>sobreajuste</a:t>
            </a:r>
            <a:r>
              <a:rPr lang="es-ES_tradnl" sz="2400" dirty="0"/>
              <a:t> lo llamamos </a:t>
            </a:r>
            <a:r>
              <a:rPr lang="es-ES_tradnl" sz="2400" b="1" dirty="0">
                <a:solidFill>
                  <a:schemeClr val="accent6">
                    <a:lumMod val="75000"/>
                  </a:schemeClr>
                </a:solidFill>
              </a:rPr>
              <a:t>error de varianza</a:t>
            </a:r>
          </a:p>
          <a:p>
            <a:r>
              <a:rPr lang="es-ES_tradnl" sz="2400" dirty="0"/>
              <a:t>El error de </a:t>
            </a:r>
            <a:r>
              <a:rPr lang="es-ES_tradnl" sz="2400" b="1" dirty="0" err="1">
                <a:solidFill>
                  <a:srgbClr val="FF0000"/>
                </a:solidFill>
              </a:rPr>
              <a:t>subajuste</a:t>
            </a:r>
            <a:r>
              <a:rPr lang="es-ES_tradnl" sz="2400" dirty="0"/>
              <a:t> lo llamamos </a:t>
            </a:r>
            <a:r>
              <a:rPr lang="es-ES_tradnl" sz="2400" b="1" dirty="0">
                <a:solidFill>
                  <a:schemeClr val="accent2">
                    <a:lumMod val="75000"/>
                  </a:schemeClr>
                </a:solidFill>
              </a:rPr>
              <a:t>error de sesgo</a:t>
            </a:r>
          </a:p>
          <a:p>
            <a:pPr marL="0" indent="0">
              <a:buNone/>
            </a:pPr>
            <a:r>
              <a:rPr lang="es-ES_tradnl" sz="2400" dirty="0"/>
              <a:t>Todo modelo tiene un error total, que está compuesto por ambos errores.</a:t>
            </a:r>
          </a:p>
          <a:p>
            <a:pPr marL="0" indent="0">
              <a:buNone/>
            </a:pPr>
            <a:r>
              <a:rPr lang="es-ES_tradnl" sz="2400" dirty="0"/>
              <a:t>Estos errores son complementarios entre sí. Si queremos reducir uno, el otro va a aumentar.</a:t>
            </a:r>
          </a:p>
        </p:txBody>
      </p:sp>
    </p:spTree>
    <p:extLst>
      <p:ext uri="{BB962C8B-B14F-4D97-AF65-F5344CB8AC3E}">
        <p14:creationId xmlns:p14="http://schemas.microsoft.com/office/powerpoint/2010/main" val="30115750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331351"/>
          </a:xfrm>
        </p:spPr>
        <p:txBody>
          <a:bodyPr>
            <a:normAutofit/>
          </a:bodyPr>
          <a:lstStyle/>
          <a:p>
            <a:pPr marL="0" indent="0">
              <a:buNone/>
            </a:pPr>
            <a:r>
              <a:rPr lang="es-ES_tradnl" sz="2400" dirty="0"/>
              <a:t>Estos errores los podemos ver si tomamos diferentes </a:t>
            </a:r>
            <a:r>
              <a:rPr lang="es-ES_tradnl" sz="2400" dirty="0">
                <a:solidFill>
                  <a:schemeClr val="accent2">
                    <a:lumMod val="75000"/>
                  </a:schemeClr>
                </a:solidFill>
              </a:rPr>
              <a:t>sets de entrenamiento </a:t>
            </a:r>
            <a:r>
              <a:rPr lang="es-ES_tradnl" sz="2400" dirty="0"/>
              <a:t>y entrenamos el modelo con cada uno de ellos.</a:t>
            </a:r>
          </a:p>
        </p:txBody>
      </p:sp>
      <p:sp>
        <p:nvSpPr>
          <p:cNvPr id="3" name="Oval 2">
            <a:extLst>
              <a:ext uri="{FF2B5EF4-FFF2-40B4-BE49-F238E27FC236}">
                <a16:creationId xmlns:a16="http://schemas.microsoft.com/office/drawing/2014/main" id="{1D6D4B11-5917-5244-B815-B83F342C6F32}"/>
              </a:ext>
            </a:extLst>
          </p:cNvPr>
          <p:cNvSpPr/>
          <p:nvPr/>
        </p:nvSpPr>
        <p:spPr>
          <a:xfrm>
            <a:off x="1091318" y="3068319"/>
            <a:ext cx="2842590" cy="2596985"/>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a:t>Población</a:t>
            </a:r>
          </a:p>
        </p:txBody>
      </p:sp>
      <p:sp>
        <p:nvSpPr>
          <p:cNvPr id="4" name="Rounded Rectangle 3">
            <a:extLst>
              <a:ext uri="{FF2B5EF4-FFF2-40B4-BE49-F238E27FC236}">
                <a16:creationId xmlns:a16="http://schemas.microsoft.com/office/drawing/2014/main" id="{A0D4DD2B-19D2-4043-D170-780B882873E5}"/>
              </a:ext>
            </a:extLst>
          </p:cNvPr>
          <p:cNvSpPr/>
          <p:nvPr/>
        </p:nvSpPr>
        <p:spPr>
          <a:xfrm>
            <a:off x="5218510" y="2845820"/>
            <a:ext cx="2716289" cy="943155"/>
          </a:xfrm>
          <a:prstGeom prst="roundRect">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r>
              <a:rPr lang="es-ES_tradnl" sz="2400" dirty="0"/>
              <a:t>Set de entrenamiento 1</a:t>
            </a:r>
          </a:p>
        </p:txBody>
      </p:sp>
      <p:sp>
        <p:nvSpPr>
          <p:cNvPr id="8" name="Rounded Rectangle 7">
            <a:extLst>
              <a:ext uri="{FF2B5EF4-FFF2-40B4-BE49-F238E27FC236}">
                <a16:creationId xmlns:a16="http://schemas.microsoft.com/office/drawing/2014/main" id="{EFDE09BA-E961-9ADC-5C0F-1B46B79A6C7C}"/>
              </a:ext>
            </a:extLst>
          </p:cNvPr>
          <p:cNvSpPr/>
          <p:nvPr/>
        </p:nvSpPr>
        <p:spPr>
          <a:xfrm>
            <a:off x="5218510" y="5001911"/>
            <a:ext cx="2716287" cy="933993"/>
          </a:xfrm>
          <a:prstGeom prst="roundRect">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r>
              <a:rPr lang="es-ES_tradnl" sz="2400" dirty="0"/>
              <a:t>Set de entrenamiento 3</a:t>
            </a:r>
          </a:p>
        </p:txBody>
      </p:sp>
      <p:sp>
        <p:nvSpPr>
          <p:cNvPr id="10" name="Rounded Rectangle 9">
            <a:extLst>
              <a:ext uri="{FF2B5EF4-FFF2-40B4-BE49-F238E27FC236}">
                <a16:creationId xmlns:a16="http://schemas.microsoft.com/office/drawing/2014/main" id="{55FE71AD-923F-40E6-DF27-109E35601B3C}"/>
              </a:ext>
            </a:extLst>
          </p:cNvPr>
          <p:cNvSpPr/>
          <p:nvPr/>
        </p:nvSpPr>
        <p:spPr>
          <a:xfrm>
            <a:off x="5218511" y="3902362"/>
            <a:ext cx="2716288" cy="943155"/>
          </a:xfrm>
          <a:prstGeom prst="roundRect">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r>
              <a:rPr lang="es-ES_tradnl" sz="2400" dirty="0"/>
              <a:t>Set de entrenamiento 2</a:t>
            </a:r>
          </a:p>
        </p:txBody>
      </p:sp>
      <p:cxnSp>
        <p:nvCxnSpPr>
          <p:cNvPr id="12" name="Straight Arrow Connector 11">
            <a:extLst>
              <a:ext uri="{FF2B5EF4-FFF2-40B4-BE49-F238E27FC236}">
                <a16:creationId xmlns:a16="http://schemas.microsoft.com/office/drawing/2014/main" id="{3A86E49C-06A3-D061-CD54-08D2055C1139}"/>
              </a:ext>
            </a:extLst>
          </p:cNvPr>
          <p:cNvCxnSpPr>
            <a:stCxn id="3" idx="6"/>
            <a:endCxn id="4" idx="1"/>
          </p:cNvCxnSpPr>
          <p:nvPr/>
        </p:nvCxnSpPr>
        <p:spPr>
          <a:xfrm flipV="1">
            <a:off x="3933908" y="3317398"/>
            <a:ext cx="1284602" cy="1049414"/>
          </a:xfrm>
          <a:prstGeom prst="straightConnector1">
            <a:avLst/>
          </a:prstGeom>
          <a:ln w="38100">
            <a:tailEnd type="triangle"/>
          </a:ln>
        </p:spPr>
        <p:style>
          <a:lnRef idx="2">
            <a:schemeClr val="accent6"/>
          </a:lnRef>
          <a:fillRef idx="0">
            <a:schemeClr val="accent6"/>
          </a:fillRef>
          <a:effectRef idx="1">
            <a:schemeClr val="accent6"/>
          </a:effectRef>
          <a:fontRef idx="minor">
            <a:schemeClr val="tx1"/>
          </a:fontRef>
        </p:style>
      </p:cxnSp>
      <p:cxnSp>
        <p:nvCxnSpPr>
          <p:cNvPr id="13" name="Straight Arrow Connector 12">
            <a:extLst>
              <a:ext uri="{FF2B5EF4-FFF2-40B4-BE49-F238E27FC236}">
                <a16:creationId xmlns:a16="http://schemas.microsoft.com/office/drawing/2014/main" id="{B219822B-9017-EAA9-FC2F-0BD53D081259}"/>
              </a:ext>
            </a:extLst>
          </p:cNvPr>
          <p:cNvCxnSpPr>
            <a:cxnSpLocks/>
            <a:stCxn id="3" idx="6"/>
            <a:endCxn id="10" idx="1"/>
          </p:cNvCxnSpPr>
          <p:nvPr/>
        </p:nvCxnSpPr>
        <p:spPr>
          <a:xfrm>
            <a:off x="3933908" y="4366812"/>
            <a:ext cx="1284603" cy="7128"/>
          </a:xfrm>
          <a:prstGeom prst="straightConnector1">
            <a:avLst/>
          </a:prstGeom>
          <a:ln w="38100">
            <a:tailEnd type="triangle"/>
          </a:ln>
        </p:spPr>
        <p:style>
          <a:lnRef idx="2">
            <a:schemeClr val="accent6"/>
          </a:lnRef>
          <a:fillRef idx="0">
            <a:schemeClr val="accent6"/>
          </a:fillRef>
          <a:effectRef idx="1">
            <a:schemeClr val="accent6"/>
          </a:effectRef>
          <a:fontRef idx="minor">
            <a:schemeClr val="tx1"/>
          </a:fontRef>
        </p:style>
      </p:cxnSp>
      <p:cxnSp>
        <p:nvCxnSpPr>
          <p:cNvPr id="16" name="Straight Arrow Connector 15">
            <a:extLst>
              <a:ext uri="{FF2B5EF4-FFF2-40B4-BE49-F238E27FC236}">
                <a16:creationId xmlns:a16="http://schemas.microsoft.com/office/drawing/2014/main" id="{E1F87DD9-A874-1D9C-7B24-7987106B7AED}"/>
              </a:ext>
            </a:extLst>
          </p:cNvPr>
          <p:cNvCxnSpPr>
            <a:cxnSpLocks/>
            <a:stCxn id="3" idx="6"/>
            <a:endCxn id="8" idx="1"/>
          </p:cNvCxnSpPr>
          <p:nvPr/>
        </p:nvCxnSpPr>
        <p:spPr>
          <a:xfrm>
            <a:off x="3933908" y="4366812"/>
            <a:ext cx="1284602" cy="1102096"/>
          </a:xfrm>
          <a:prstGeom prst="straightConnector1">
            <a:avLst/>
          </a:prstGeom>
          <a:ln w="38100">
            <a:tailEnd type="triangle"/>
          </a:ln>
        </p:spPr>
        <p:style>
          <a:lnRef idx="2">
            <a:schemeClr val="accent6"/>
          </a:lnRef>
          <a:fillRef idx="0">
            <a:schemeClr val="accent6"/>
          </a:fillRef>
          <a:effectRef idx="1">
            <a:schemeClr val="accent6"/>
          </a:effectRef>
          <a:fontRef idx="minor">
            <a:schemeClr val="tx1"/>
          </a:fontRef>
        </p:style>
      </p:cxnSp>
      <p:sp>
        <p:nvSpPr>
          <p:cNvPr id="20" name="Rounded Rectangle 19">
            <a:extLst>
              <a:ext uri="{FF2B5EF4-FFF2-40B4-BE49-F238E27FC236}">
                <a16:creationId xmlns:a16="http://schemas.microsoft.com/office/drawing/2014/main" id="{96424686-6DF7-24DE-896B-2BBA6C110AF8}"/>
              </a:ext>
            </a:extLst>
          </p:cNvPr>
          <p:cNvSpPr/>
          <p:nvPr/>
        </p:nvSpPr>
        <p:spPr>
          <a:xfrm>
            <a:off x="9219402" y="2845820"/>
            <a:ext cx="1699610" cy="94315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a:t>
            </a:r>
          </a:p>
        </p:txBody>
      </p:sp>
      <p:sp>
        <p:nvSpPr>
          <p:cNvPr id="21" name="Rounded Rectangle 20">
            <a:extLst>
              <a:ext uri="{FF2B5EF4-FFF2-40B4-BE49-F238E27FC236}">
                <a16:creationId xmlns:a16="http://schemas.microsoft.com/office/drawing/2014/main" id="{461CA96B-95A1-8C78-E07C-848DF6DEB250}"/>
              </a:ext>
            </a:extLst>
          </p:cNvPr>
          <p:cNvSpPr/>
          <p:nvPr/>
        </p:nvSpPr>
        <p:spPr>
          <a:xfrm>
            <a:off x="9219402" y="3902362"/>
            <a:ext cx="1699610" cy="94315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a:t>
            </a:r>
          </a:p>
        </p:txBody>
      </p:sp>
      <p:sp>
        <p:nvSpPr>
          <p:cNvPr id="22" name="Rounded Rectangle 21">
            <a:extLst>
              <a:ext uri="{FF2B5EF4-FFF2-40B4-BE49-F238E27FC236}">
                <a16:creationId xmlns:a16="http://schemas.microsoft.com/office/drawing/2014/main" id="{D46460FD-C5C5-D703-F4C9-5D5E16A47AA0}"/>
              </a:ext>
            </a:extLst>
          </p:cNvPr>
          <p:cNvSpPr/>
          <p:nvPr/>
        </p:nvSpPr>
        <p:spPr>
          <a:xfrm>
            <a:off x="9219402" y="4998296"/>
            <a:ext cx="1699610" cy="94315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a:t>
            </a:r>
          </a:p>
        </p:txBody>
      </p:sp>
      <p:cxnSp>
        <p:nvCxnSpPr>
          <p:cNvPr id="26" name="Straight Arrow Connector 25">
            <a:extLst>
              <a:ext uri="{FF2B5EF4-FFF2-40B4-BE49-F238E27FC236}">
                <a16:creationId xmlns:a16="http://schemas.microsoft.com/office/drawing/2014/main" id="{AA70A74E-AFB0-3978-4F05-55114E95C00E}"/>
              </a:ext>
            </a:extLst>
          </p:cNvPr>
          <p:cNvCxnSpPr>
            <a:cxnSpLocks/>
            <a:stCxn id="4" idx="3"/>
            <a:endCxn id="20" idx="1"/>
          </p:cNvCxnSpPr>
          <p:nvPr/>
        </p:nvCxnSpPr>
        <p:spPr>
          <a:xfrm>
            <a:off x="7934799" y="3317398"/>
            <a:ext cx="1284603" cy="0"/>
          </a:xfrm>
          <a:prstGeom prst="straightConnector1">
            <a:avLst/>
          </a:prstGeom>
          <a:ln w="38100">
            <a:tailEnd type="triangle"/>
          </a:ln>
        </p:spPr>
        <p:style>
          <a:lnRef idx="2">
            <a:schemeClr val="accent6"/>
          </a:lnRef>
          <a:fillRef idx="0">
            <a:schemeClr val="accent6"/>
          </a:fillRef>
          <a:effectRef idx="1">
            <a:schemeClr val="accent6"/>
          </a:effectRef>
          <a:fontRef idx="minor">
            <a:schemeClr val="tx1"/>
          </a:fontRef>
        </p:style>
      </p:cxnSp>
      <p:cxnSp>
        <p:nvCxnSpPr>
          <p:cNvPr id="29" name="Straight Arrow Connector 28">
            <a:extLst>
              <a:ext uri="{FF2B5EF4-FFF2-40B4-BE49-F238E27FC236}">
                <a16:creationId xmlns:a16="http://schemas.microsoft.com/office/drawing/2014/main" id="{BF68BA57-B183-DA20-61DF-4CEA6E209985}"/>
              </a:ext>
            </a:extLst>
          </p:cNvPr>
          <p:cNvCxnSpPr>
            <a:cxnSpLocks/>
          </p:cNvCxnSpPr>
          <p:nvPr/>
        </p:nvCxnSpPr>
        <p:spPr>
          <a:xfrm>
            <a:off x="7934797" y="4373939"/>
            <a:ext cx="1284603" cy="0"/>
          </a:xfrm>
          <a:prstGeom prst="straightConnector1">
            <a:avLst/>
          </a:prstGeom>
          <a:ln w="38100">
            <a:tailEnd type="triangle"/>
          </a:ln>
        </p:spPr>
        <p:style>
          <a:lnRef idx="2">
            <a:schemeClr val="accent6"/>
          </a:lnRef>
          <a:fillRef idx="0">
            <a:schemeClr val="accent6"/>
          </a:fillRef>
          <a:effectRef idx="1">
            <a:schemeClr val="accent6"/>
          </a:effectRef>
          <a:fontRef idx="minor">
            <a:schemeClr val="tx1"/>
          </a:fontRef>
        </p:style>
      </p:cxnSp>
      <p:cxnSp>
        <p:nvCxnSpPr>
          <p:cNvPr id="30" name="Straight Arrow Connector 29">
            <a:extLst>
              <a:ext uri="{FF2B5EF4-FFF2-40B4-BE49-F238E27FC236}">
                <a16:creationId xmlns:a16="http://schemas.microsoft.com/office/drawing/2014/main" id="{55727E15-F6FC-0300-49A8-0837A31318EC}"/>
              </a:ext>
            </a:extLst>
          </p:cNvPr>
          <p:cNvCxnSpPr>
            <a:cxnSpLocks/>
          </p:cNvCxnSpPr>
          <p:nvPr/>
        </p:nvCxnSpPr>
        <p:spPr>
          <a:xfrm>
            <a:off x="7934796" y="5443566"/>
            <a:ext cx="1284603" cy="0"/>
          </a:xfrm>
          <a:prstGeom prst="straightConnector1">
            <a:avLst/>
          </a:prstGeom>
          <a:ln w="38100">
            <a:tailEnd type="triangle"/>
          </a:ln>
        </p:spPr>
        <p:style>
          <a:lnRef idx="2">
            <a:schemeClr val="accent6"/>
          </a:lnRef>
          <a:fillRef idx="0">
            <a:schemeClr val="accent6"/>
          </a:fillRef>
          <a:effectRef idx="1">
            <a:schemeClr val="accent6"/>
          </a:effectRef>
          <a:fontRef idx="minor">
            <a:schemeClr val="tx1"/>
          </a:fontRef>
        </p:style>
      </p:cxnSp>
      <p:sp>
        <p:nvSpPr>
          <p:cNvPr id="31" name="TextBox 30">
            <a:extLst>
              <a:ext uri="{FF2B5EF4-FFF2-40B4-BE49-F238E27FC236}">
                <a16:creationId xmlns:a16="http://schemas.microsoft.com/office/drawing/2014/main" id="{D20A68EA-A76D-1144-BD17-C89972DF1338}"/>
              </a:ext>
            </a:extLst>
          </p:cNvPr>
          <p:cNvSpPr txBox="1"/>
          <p:nvPr/>
        </p:nvSpPr>
        <p:spPr>
          <a:xfrm>
            <a:off x="7891791" y="5507726"/>
            <a:ext cx="1327608" cy="307777"/>
          </a:xfrm>
          <a:prstGeom prst="rect">
            <a:avLst/>
          </a:prstGeom>
          <a:noFill/>
        </p:spPr>
        <p:txBody>
          <a:bodyPr wrap="none" rtlCol="0">
            <a:spAutoFit/>
          </a:bodyPr>
          <a:lstStyle/>
          <a:p>
            <a:r>
              <a:rPr lang="es-ES_tradnl" sz="1400" dirty="0"/>
              <a:t>Entrenamiento</a:t>
            </a:r>
          </a:p>
        </p:txBody>
      </p:sp>
      <p:sp>
        <p:nvSpPr>
          <p:cNvPr id="32" name="TextBox 31">
            <a:extLst>
              <a:ext uri="{FF2B5EF4-FFF2-40B4-BE49-F238E27FC236}">
                <a16:creationId xmlns:a16="http://schemas.microsoft.com/office/drawing/2014/main" id="{FE05F178-43FB-498F-8987-9DA1A2BC4E3C}"/>
              </a:ext>
            </a:extLst>
          </p:cNvPr>
          <p:cNvSpPr txBox="1"/>
          <p:nvPr/>
        </p:nvSpPr>
        <p:spPr>
          <a:xfrm>
            <a:off x="7891791" y="4406020"/>
            <a:ext cx="1327608" cy="307777"/>
          </a:xfrm>
          <a:prstGeom prst="rect">
            <a:avLst/>
          </a:prstGeom>
          <a:noFill/>
        </p:spPr>
        <p:txBody>
          <a:bodyPr wrap="none" rtlCol="0">
            <a:spAutoFit/>
          </a:bodyPr>
          <a:lstStyle/>
          <a:p>
            <a:r>
              <a:rPr lang="es-ES_tradnl" sz="1400" dirty="0"/>
              <a:t>Entrenamiento</a:t>
            </a:r>
          </a:p>
        </p:txBody>
      </p:sp>
      <p:sp>
        <p:nvSpPr>
          <p:cNvPr id="33" name="TextBox 32">
            <a:extLst>
              <a:ext uri="{FF2B5EF4-FFF2-40B4-BE49-F238E27FC236}">
                <a16:creationId xmlns:a16="http://schemas.microsoft.com/office/drawing/2014/main" id="{BB89735B-AB19-F3EB-CC9E-EF1C8C0E9E70}"/>
              </a:ext>
            </a:extLst>
          </p:cNvPr>
          <p:cNvSpPr txBox="1"/>
          <p:nvPr/>
        </p:nvSpPr>
        <p:spPr>
          <a:xfrm>
            <a:off x="7881631" y="3308740"/>
            <a:ext cx="1327608" cy="307777"/>
          </a:xfrm>
          <a:prstGeom prst="rect">
            <a:avLst/>
          </a:prstGeom>
          <a:noFill/>
        </p:spPr>
        <p:txBody>
          <a:bodyPr wrap="none" rtlCol="0">
            <a:spAutoFit/>
          </a:bodyPr>
          <a:lstStyle/>
          <a:p>
            <a:r>
              <a:rPr lang="es-ES_tradnl" sz="1400" dirty="0"/>
              <a:t>Entrenamiento</a:t>
            </a:r>
          </a:p>
        </p:txBody>
      </p:sp>
    </p:spTree>
    <p:extLst>
      <p:ext uri="{BB962C8B-B14F-4D97-AF65-F5344CB8AC3E}">
        <p14:creationId xmlns:p14="http://schemas.microsoft.com/office/powerpoint/2010/main" val="14417379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331351"/>
          </a:xfrm>
        </p:spPr>
        <p:txBody>
          <a:bodyPr>
            <a:normAutofit/>
          </a:bodyPr>
          <a:lstStyle/>
          <a:p>
            <a:pPr marL="0" indent="0">
              <a:buNone/>
            </a:pPr>
            <a:r>
              <a:rPr lang="es-ES_tradnl" sz="2400" dirty="0"/>
              <a:t>Si tenemos un modelo que </a:t>
            </a:r>
            <a:r>
              <a:rPr lang="es-ES_tradnl" sz="2400" b="1" dirty="0" err="1">
                <a:solidFill>
                  <a:srgbClr val="FF0000"/>
                </a:solidFill>
              </a:rPr>
              <a:t>sobreajusta</a:t>
            </a:r>
            <a:r>
              <a:rPr lang="es-ES_tradnl" sz="2400" dirty="0"/>
              <a:t>, diferentes sets de entrenamiento nos darán modelos muy diferentes:</a:t>
            </a:r>
          </a:p>
        </p:txBody>
      </p:sp>
      <p:pic>
        <p:nvPicPr>
          <p:cNvPr id="17" name="Picture 16" descr="A blue line on a black background&#10;&#10;Description automatically generated">
            <a:extLst>
              <a:ext uri="{FF2B5EF4-FFF2-40B4-BE49-F238E27FC236}">
                <a16:creationId xmlns:a16="http://schemas.microsoft.com/office/drawing/2014/main" id="{7E77D486-59A8-71C7-C99D-EC62651E9B27}"/>
              </a:ext>
            </a:extLst>
          </p:cNvPr>
          <p:cNvPicPr>
            <a:picLocks noChangeAspect="1"/>
          </p:cNvPicPr>
          <p:nvPr/>
        </p:nvPicPr>
        <p:blipFill>
          <a:blip r:embed="rId4"/>
          <a:stretch>
            <a:fillRect/>
          </a:stretch>
        </p:blipFill>
        <p:spPr>
          <a:xfrm>
            <a:off x="265227" y="2879478"/>
            <a:ext cx="11562080" cy="2890520"/>
          </a:xfrm>
          <a:prstGeom prst="rect">
            <a:avLst/>
          </a:prstGeom>
        </p:spPr>
      </p:pic>
    </p:spTree>
    <p:extLst>
      <p:ext uri="{BB962C8B-B14F-4D97-AF65-F5344CB8AC3E}">
        <p14:creationId xmlns:p14="http://schemas.microsoft.com/office/powerpoint/2010/main" val="38724696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331351"/>
          </a:xfrm>
        </p:spPr>
        <p:txBody>
          <a:bodyPr>
            <a:normAutofit/>
          </a:bodyPr>
          <a:lstStyle/>
          <a:p>
            <a:pPr marL="0" indent="0">
              <a:buNone/>
            </a:pPr>
            <a:r>
              <a:rPr lang="es-ES_tradnl" sz="2400" dirty="0"/>
              <a:t>Si tenemos un modelo que </a:t>
            </a:r>
            <a:r>
              <a:rPr lang="es-ES_tradnl" sz="2400" b="1" dirty="0" err="1">
                <a:solidFill>
                  <a:srgbClr val="FF0000"/>
                </a:solidFill>
              </a:rPr>
              <a:t>subajusta</a:t>
            </a:r>
            <a:r>
              <a:rPr lang="es-ES_tradnl" sz="2400" dirty="0"/>
              <a:t>, diferentes sets de entrenamiento nos darán modelos muy similares:</a:t>
            </a:r>
          </a:p>
        </p:txBody>
      </p:sp>
      <p:pic>
        <p:nvPicPr>
          <p:cNvPr id="8" name="Picture 7">
            <a:extLst>
              <a:ext uri="{FF2B5EF4-FFF2-40B4-BE49-F238E27FC236}">
                <a16:creationId xmlns:a16="http://schemas.microsoft.com/office/drawing/2014/main" id="{ABE5D9FA-5384-623E-E618-58029168D12D}"/>
              </a:ext>
            </a:extLst>
          </p:cNvPr>
          <p:cNvPicPr>
            <a:picLocks noChangeAspect="1"/>
          </p:cNvPicPr>
          <p:nvPr/>
        </p:nvPicPr>
        <p:blipFill>
          <a:blip r:embed="rId4"/>
          <a:srcRect/>
          <a:stretch/>
        </p:blipFill>
        <p:spPr>
          <a:xfrm>
            <a:off x="265227" y="2879478"/>
            <a:ext cx="11562080" cy="2890520"/>
          </a:xfrm>
          <a:prstGeom prst="rect">
            <a:avLst/>
          </a:prstGeom>
        </p:spPr>
      </p:pic>
    </p:spTree>
    <p:extLst>
      <p:ext uri="{BB962C8B-B14F-4D97-AF65-F5344CB8AC3E}">
        <p14:creationId xmlns:p14="http://schemas.microsoft.com/office/powerpoint/2010/main" val="42019754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331351"/>
          </a:xfrm>
        </p:spPr>
        <p:txBody>
          <a:bodyPr>
            <a:normAutofit/>
          </a:bodyPr>
          <a:lstStyle/>
          <a:p>
            <a:r>
              <a:rPr lang="es-ES_tradnl" sz="2400" dirty="0"/>
              <a:t>El modelo más simple cometerá muchos errores en prácticamente cualquier conjunto de entrenamiento, lo que significa que tiene </a:t>
            </a:r>
            <a:r>
              <a:rPr lang="es-ES_tradnl" sz="2400" b="1" dirty="0">
                <a:solidFill>
                  <a:schemeClr val="accent2">
                    <a:lumMod val="75000"/>
                  </a:schemeClr>
                </a:solidFill>
              </a:rPr>
              <a:t>un error alto de sesgo</a:t>
            </a:r>
            <a:r>
              <a:rPr lang="es-ES_tradnl" sz="2400" b="1" dirty="0"/>
              <a:t>. </a:t>
            </a:r>
            <a:r>
              <a:rPr lang="es-ES_tradnl" sz="2400" dirty="0"/>
              <a:t>Sin embargo, cuando evaluamos estos modelos con el conjunto de evaluación, el resultado siempre es similar. Entonces, decimos que tiene un </a:t>
            </a:r>
            <a:r>
              <a:rPr lang="es-ES_tradnl" sz="2400" b="1" dirty="0">
                <a:solidFill>
                  <a:schemeClr val="accent2">
                    <a:lumMod val="75000"/>
                  </a:schemeClr>
                </a:solidFill>
              </a:rPr>
              <a:t>error de varianza bajo</a:t>
            </a:r>
            <a:r>
              <a:rPr lang="es-ES_tradnl" sz="2400" dirty="0"/>
              <a:t>. </a:t>
            </a:r>
          </a:p>
          <a:p>
            <a:r>
              <a:rPr lang="es-ES_tradnl" sz="2400" dirty="0"/>
              <a:t>Por otro lado, el modelo complejo se adapta perfectamente a cada conjunto de entrenamiento. Tiene </a:t>
            </a:r>
            <a:r>
              <a:rPr lang="es-ES_tradnl" sz="2400" b="1" dirty="0">
                <a:solidFill>
                  <a:schemeClr val="accent1">
                    <a:lumMod val="75000"/>
                  </a:schemeClr>
                </a:solidFill>
              </a:rPr>
              <a:t>un error de sesgo muy bajo, </a:t>
            </a:r>
            <a:r>
              <a:rPr lang="es-ES_tradnl" sz="2400" dirty="0"/>
              <a:t>pero un </a:t>
            </a:r>
            <a:r>
              <a:rPr lang="es-ES_tradnl" sz="2400" b="1" dirty="0">
                <a:solidFill>
                  <a:schemeClr val="accent1">
                    <a:lumMod val="75000"/>
                  </a:schemeClr>
                </a:solidFill>
              </a:rPr>
              <a:t>error de varianza muy alto</a:t>
            </a:r>
            <a:r>
              <a:rPr lang="es-ES_tradnl" sz="2400" dirty="0"/>
              <a:t> (ya que dos conjuntos de entrenamiento cualesquiera probablemente darían lugar a modelos muy diferentes).</a:t>
            </a:r>
          </a:p>
        </p:txBody>
      </p:sp>
    </p:spTree>
    <p:extLst>
      <p:ext uri="{BB962C8B-B14F-4D97-AF65-F5344CB8AC3E}">
        <p14:creationId xmlns:p14="http://schemas.microsoft.com/office/powerpoint/2010/main" val="3103748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5394960" y="2149680"/>
            <a:ext cx="5996940" cy="3786224"/>
          </a:xfrm>
        </p:spPr>
        <p:txBody>
          <a:bodyPr>
            <a:normAutofit/>
          </a:bodyPr>
          <a:lstStyle/>
          <a:p>
            <a:pPr marL="0" indent="0">
              <a:buNone/>
            </a:pPr>
            <a:r>
              <a:rPr lang="es-ES" dirty="0"/>
              <a:t>Este problema se resuelve usando Aprendizaje Automático. Podemos ir analizando las palabras y signos de puntuación de los correos. </a:t>
            </a:r>
          </a:p>
          <a:p>
            <a:pPr marL="0" indent="0">
              <a:buNone/>
            </a:pPr>
            <a:r>
              <a:rPr lang="es-ES" dirty="0"/>
              <a:t>Este es un problema que llamamos de </a:t>
            </a:r>
            <a:r>
              <a:rPr lang="es-ES" i="1" dirty="0">
                <a:solidFill>
                  <a:schemeClr val="accent3"/>
                </a:solidFill>
              </a:rPr>
              <a:t>aprendizaje supervisado</a:t>
            </a:r>
            <a:r>
              <a:rPr lang="es-ES" dirty="0"/>
              <a:t>, cuyo resultado es un indicador si el corre es SPAM o no. Esto se llama </a:t>
            </a:r>
            <a:r>
              <a:rPr lang="es-ES" i="1" dirty="0">
                <a:solidFill>
                  <a:schemeClr val="accent1"/>
                </a:solidFill>
              </a:rPr>
              <a:t>problema de clasificación</a:t>
            </a:r>
            <a:r>
              <a:rPr lang="es-ES" dirty="0"/>
              <a:t>.</a:t>
            </a:r>
          </a:p>
        </p:txBody>
      </p:sp>
      <p:sp>
        <p:nvSpPr>
          <p:cNvPr id="7" name="TextBox 6">
            <a:extLst>
              <a:ext uri="{FF2B5EF4-FFF2-40B4-BE49-F238E27FC236}">
                <a16:creationId xmlns:a16="http://schemas.microsoft.com/office/drawing/2014/main" id="{465B4980-F42E-3959-3C1E-C7B68804D0CD}"/>
              </a:ext>
            </a:extLst>
          </p:cNvPr>
          <p:cNvSpPr txBox="1"/>
          <p:nvPr/>
        </p:nvSpPr>
        <p:spPr>
          <a:xfrm>
            <a:off x="700634" y="1681324"/>
            <a:ext cx="7689562" cy="461665"/>
          </a:xfrm>
          <a:prstGeom prst="rect">
            <a:avLst/>
          </a:prstGeom>
          <a:noFill/>
        </p:spPr>
        <p:txBody>
          <a:bodyPr wrap="square" rtlCol="0">
            <a:spAutoFit/>
          </a:bodyPr>
          <a:lstStyle/>
          <a:p>
            <a:r>
              <a:rPr lang="es-ES_tradnl" sz="2400" dirty="0">
                <a:latin typeface="+mj-lt"/>
              </a:rPr>
              <a:t>Detección de SPAM</a:t>
            </a:r>
          </a:p>
        </p:txBody>
      </p:sp>
      <p:pic>
        <p:nvPicPr>
          <p:cNvPr id="10" name="Picture 9" descr="A cartoon of a robot holding a letter&#10;&#10;AI-generated content may be incorrect.">
            <a:extLst>
              <a:ext uri="{FF2B5EF4-FFF2-40B4-BE49-F238E27FC236}">
                <a16:creationId xmlns:a16="http://schemas.microsoft.com/office/drawing/2014/main" id="{6E3EB52E-8F10-680A-D11F-DAF90D925322}"/>
              </a:ext>
            </a:extLst>
          </p:cNvPr>
          <p:cNvPicPr>
            <a:picLocks noChangeAspect="1"/>
          </p:cNvPicPr>
          <p:nvPr/>
        </p:nvPicPr>
        <p:blipFill>
          <a:blip r:embed="rId3"/>
          <a:stretch>
            <a:fillRect/>
          </a:stretch>
        </p:blipFill>
        <p:spPr>
          <a:xfrm>
            <a:off x="715383" y="2142989"/>
            <a:ext cx="4539727" cy="3419535"/>
          </a:xfrm>
          <a:prstGeom prst="rect">
            <a:avLst/>
          </a:prstGeom>
        </p:spPr>
      </p:pic>
    </p:spTree>
    <p:extLst>
      <p:ext uri="{BB962C8B-B14F-4D97-AF65-F5344CB8AC3E}">
        <p14:creationId xmlns:p14="http://schemas.microsoft.com/office/powerpoint/2010/main" val="936214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331351"/>
          </a:xfrm>
        </p:spPr>
        <p:txBody>
          <a:bodyPr>
            <a:normAutofit/>
          </a:bodyPr>
          <a:lstStyle/>
          <a:p>
            <a:r>
              <a:rPr lang="es-ES_tradnl" sz="2400" dirty="0"/>
              <a:t>Si analizamos cada caso, observamos que el modelo lineal, aunque tiene varianza, el error es pequeño, ya que tiene poca varianza y poco sesgo.</a:t>
            </a:r>
          </a:p>
        </p:txBody>
      </p:sp>
      <p:pic>
        <p:nvPicPr>
          <p:cNvPr id="13" name="Picture 12" descr="A rainbow colored line in a black background&#10;&#10;Description automatically generated">
            <a:extLst>
              <a:ext uri="{FF2B5EF4-FFF2-40B4-BE49-F238E27FC236}">
                <a16:creationId xmlns:a16="http://schemas.microsoft.com/office/drawing/2014/main" id="{CB0CB35D-9EC8-A54C-768C-64564ADD7679}"/>
              </a:ext>
            </a:extLst>
          </p:cNvPr>
          <p:cNvPicPr>
            <a:picLocks noChangeAspect="1"/>
          </p:cNvPicPr>
          <p:nvPr/>
        </p:nvPicPr>
        <p:blipFill>
          <a:blip r:embed="rId4"/>
          <a:stretch>
            <a:fillRect/>
          </a:stretch>
        </p:blipFill>
        <p:spPr>
          <a:xfrm>
            <a:off x="418870" y="3050628"/>
            <a:ext cx="11172496" cy="2793124"/>
          </a:xfrm>
          <a:prstGeom prst="rect">
            <a:avLst/>
          </a:prstGeom>
        </p:spPr>
      </p:pic>
    </p:spTree>
    <p:extLst>
      <p:ext uri="{BB962C8B-B14F-4D97-AF65-F5344CB8AC3E}">
        <p14:creationId xmlns:p14="http://schemas.microsoft.com/office/powerpoint/2010/main" val="28604559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6" y="1856089"/>
            <a:ext cx="7382542" cy="4331351"/>
          </a:xfrm>
        </p:spPr>
        <p:txBody>
          <a:bodyPr>
            <a:normAutofit/>
          </a:bodyPr>
          <a:lstStyle/>
          <a:p>
            <a:pPr marL="0" indent="0">
              <a:buNone/>
            </a:pPr>
            <a:r>
              <a:rPr lang="es-ES_tradnl" sz="2400" i="1" dirty="0"/>
              <a:t>Como regla general,</a:t>
            </a:r>
          </a:p>
          <a:p>
            <a:r>
              <a:rPr lang="es-ES_tradnl" sz="2400" dirty="0"/>
              <a:t>Cuando más complejo es el modelo, la varianza aumentará y el sesgo disminuirá</a:t>
            </a:r>
          </a:p>
          <a:p>
            <a:r>
              <a:rPr lang="es-ES_tradnl" sz="2400" dirty="0"/>
              <a:t>Cuando aumentamos la complejidad de este, el sesgo tiende a disminuir más rápido de lo que la variabilidad aumenta, reduciendo el error.</a:t>
            </a:r>
          </a:p>
          <a:p>
            <a:r>
              <a:rPr lang="es-ES_tradnl" sz="2400" dirty="0"/>
              <a:t>Llega un punto en el que el efecto de la variabilidad es apreciable, aumentando el valor del error nuevamente.</a:t>
            </a:r>
            <a:endParaRPr lang="es-ES_tradnl" dirty="0"/>
          </a:p>
        </p:txBody>
      </p:sp>
      <p:pic>
        <p:nvPicPr>
          <p:cNvPr id="4" name="Picture 3" descr="A graph of a function&#10;&#10;Description automatically generated">
            <a:extLst>
              <a:ext uri="{FF2B5EF4-FFF2-40B4-BE49-F238E27FC236}">
                <a16:creationId xmlns:a16="http://schemas.microsoft.com/office/drawing/2014/main" id="{5CD367CC-6719-799D-51C0-A7BE7D6C1828}"/>
              </a:ext>
            </a:extLst>
          </p:cNvPr>
          <p:cNvPicPr>
            <a:picLocks noChangeAspect="1"/>
          </p:cNvPicPr>
          <p:nvPr/>
        </p:nvPicPr>
        <p:blipFill>
          <a:blip r:embed="rId4"/>
          <a:stretch>
            <a:fillRect/>
          </a:stretch>
        </p:blipFill>
        <p:spPr>
          <a:xfrm>
            <a:off x="8263338" y="1216540"/>
            <a:ext cx="2991851" cy="4719364"/>
          </a:xfrm>
          <a:prstGeom prst="rect">
            <a:avLst/>
          </a:prstGeom>
        </p:spPr>
      </p:pic>
    </p:spTree>
    <p:extLst>
      <p:ext uri="{BB962C8B-B14F-4D97-AF65-F5344CB8AC3E}">
        <p14:creationId xmlns:p14="http://schemas.microsoft.com/office/powerpoint/2010/main" val="14177450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Estrategias para Disminuir el Riesgo empírico </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866089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331351"/>
          </a:xfrm>
        </p:spPr>
        <p:txBody>
          <a:bodyPr>
            <a:normAutofit/>
          </a:bodyPr>
          <a:lstStyle/>
          <a:p>
            <a:pPr marL="0" indent="0">
              <a:buNone/>
            </a:pPr>
            <a:r>
              <a:rPr lang="es-ES_tradnl" sz="2400" dirty="0"/>
              <a:t>Pensemos ahora en los modelos como cajas grises; todavía no sabemos cómo funcionan, pero tenemos una idea de que tienen parámetros, los cuales son de dos tipos:</a:t>
            </a:r>
          </a:p>
          <a:p>
            <a:r>
              <a:rPr lang="es-ES_tradnl" sz="2400" b="1" dirty="0">
                <a:solidFill>
                  <a:schemeClr val="accent1">
                    <a:lumMod val="75000"/>
                  </a:schemeClr>
                </a:solidFill>
              </a:rPr>
              <a:t>Parámetros que se entrenan: </a:t>
            </a:r>
            <a:r>
              <a:rPr lang="es-ES_tradnl" sz="2400" dirty="0"/>
              <a:t>Son los parámetros que un modelo aprende cuando lo entrenamos. Ya vimos que su número debe ser mucho menor que la cantidad de datos de entrenamiento para evitar el sobreajuste.</a:t>
            </a:r>
          </a:p>
          <a:p>
            <a:r>
              <a:rPr lang="es-ES_tradnl" sz="2400" b="1" dirty="0" err="1">
                <a:solidFill>
                  <a:schemeClr val="accent1">
                    <a:lumMod val="75000"/>
                  </a:schemeClr>
                </a:solidFill>
              </a:rPr>
              <a:t>Hiperparámetros</a:t>
            </a:r>
            <a:r>
              <a:rPr lang="es-ES_tradnl" sz="2400" b="1" dirty="0">
                <a:solidFill>
                  <a:schemeClr val="accent1">
                    <a:lumMod val="75000"/>
                  </a:schemeClr>
                </a:solidFill>
              </a:rPr>
              <a:t>: </a:t>
            </a:r>
            <a:r>
              <a:rPr lang="es-ES_tradnl" sz="2400" dirty="0"/>
              <a:t>Son parámetros </a:t>
            </a:r>
            <a:r>
              <a:rPr lang="es-ES_tradnl" sz="2400" i="1" dirty="0"/>
              <a:t>internos</a:t>
            </a:r>
            <a:r>
              <a:rPr lang="es-ES_tradnl" sz="2400" dirty="0"/>
              <a:t> que no dependen de los datos. Estos deben ser definidos antes de entrenar. </a:t>
            </a:r>
          </a:p>
        </p:txBody>
      </p:sp>
    </p:spTree>
    <p:extLst>
      <p:ext uri="{BB962C8B-B14F-4D97-AF65-F5344CB8AC3E}">
        <p14:creationId xmlns:p14="http://schemas.microsoft.com/office/powerpoint/2010/main" val="18532433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5255110" y="1856089"/>
            <a:ext cx="6136790" cy="4331351"/>
          </a:xfrm>
        </p:spPr>
        <p:txBody>
          <a:bodyPr>
            <a:normAutofit lnSpcReduction="10000"/>
          </a:bodyPr>
          <a:lstStyle/>
          <a:p>
            <a:pPr marL="0" indent="0">
              <a:buNone/>
            </a:pPr>
            <a:r>
              <a:rPr lang="es-ES_tradnl" sz="2400" dirty="0"/>
              <a:t>Elegir estos </a:t>
            </a:r>
            <a:r>
              <a:rPr lang="es-ES_tradnl" sz="2400" dirty="0" err="1"/>
              <a:t>hiperparámetros</a:t>
            </a:r>
            <a:r>
              <a:rPr lang="es-ES_tradnl" sz="2400" dirty="0"/>
              <a:t> es un desafío importante, ya que, para tener el mejor modelo, deberíamos saber de antemano, pero para saberlo, debemos entrenar.</a:t>
            </a:r>
          </a:p>
          <a:p>
            <a:pPr marL="0" indent="0">
              <a:buNone/>
            </a:pPr>
            <a:r>
              <a:rPr lang="es-ES_tradnl" sz="2400" dirty="0"/>
              <a:t>Entonces, lo que se hace es entrenar muchos modelos con diferentes </a:t>
            </a:r>
            <a:r>
              <a:rPr lang="es-ES_tradnl" sz="2400" dirty="0" err="1"/>
              <a:t>hiperparámetros</a:t>
            </a:r>
            <a:r>
              <a:rPr lang="es-ES_tradnl" sz="2400" dirty="0"/>
              <a:t>, y ver cuál es el mejor. </a:t>
            </a:r>
          </a:p>
          <a:p>
            <a:pPr marL="0" indent="0">
              <a:buNone/>
            </a:pPr>
            <a:r>
              <a:rPr lang="es-ES_tradnl" sz="2400" dirty="0"/>
              <a:t>¡Pero si usamos al </a:t>
            </a:r>
            <a:r>
              <a:rPr lang="es-ES_tradnl" sz="2400" b="1" dirty="0">
                <a:solidFill>
                  <a:schemeClr val="accent1">
                    <a:lumMod val="75000"/>
                  </a:schemeClr>
                </a:solidFill>
              </a:rPr>
              <a:t>set de evaluación</a:t>
            </a:r>
            <a:r>
              <a:rPr lang="es-ES_tradnl" sz="2400" dirty="0"/>
              <a:t>, encontraremos el mejor para este con el riesgo de que </a:t>
            </a:r>
            <a:r>
              <a:rPr lang="es-ES_tradnl" sz="2400" b="1" dirty="0">
                <a:solidFill>
                  <a:srgbClr val="FF0000"/>
                </a:solidFill>
              </a:rPr>
              <a:t>no generalicemos</a:t>
            </a:r>
            <a:r>
              <a:rPr lang="es-ES_tradnl" sz="2400" dirty="0"/>
              <a:t>! </a:t>
            </a:r>
          </a:p>
        </p:txBody>
      </p:sp>
      <p:pic>
        <p:nvPicPr>
          <p:cNvPr id="8" name="Picture 7" descr="A drawing of a snake with a red and green tail&#10;&#10;Description automatically generated">
            <a:extLst>
              <a:ext uri="{FF2B5EF4-FFF2-40B4-BE49-F238E27FC236}">
                <a16:creationId xmlns:a16="http://schemas.microsoft.com/office/drawing/2014/main" id="{D83BD779-0261-A09E-49B0-CC01CDF9DADB}"/>
              </a:ext>
            </a:extLst>
          </p:cNvPr>
          <p:cNvPicPr>
            <a:picLocks noChangeAspect="1"/>
          </p:cNvPicPr>
          <p:nvPr/>
        </p:nvPicPr>
        <p:blipFill>
          <a:blip r:embed="rId4"/>
          <a:stretch>
            <a:fillRect/>
          </a:stretch>
        </p:blipFill>
        <p:spPr>
          <a:xfrm>
            <a:off x="1072873" y="1993519"/>
            <a:ext cx="3810000" cy="3784600"/>
          </a:xfrm>
          <a:prstGeom prst="rect">
            <a:avLst/>
          </a:prstGeom>
        </p:spPr>
      </p:pic>
    </p:spTree>
    <p:extLst>
      <p:ext uri="{BB962C8B-B14F-4D97-AF65-F5344CB8AC3E}">
        <p14:creationId xmlns:p14="http://schemas.microsoft.com/office/powerpoint/2010/main" val="27028586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1856089"/>
            <a:ext cx="10591800" cy="4331351"/>
          </a:xfrm>
        </p:spPr>
        <p:txBody>
          <a:bodyPr>
            <a:normAutofit/>
          </a:bodyPr>
          <a:lstStyle/>
          <a:p>
            <a:pPr marL="0" indent="0">
              <a:buNone/>
            </a:pPr>
            <a:r>
              <a:rPr lang="es-ES_tradnl" sz="2400" dirty="0"/>
              <a:t>Entonces, debemos usar un tercer conjunto de datos que sacamos del de entrenamiento, llamado </a:t>
            </a:r>
            <a:r>
              <a:rPr lang="es-ES_tradnl" sz="2400" b="1" dirty="0">
                <a:solidFill>
                  <a:schemeClr val="accent1">
                    <a:lumMod val="75000"/>
                  </a:schemeClr>
                </a:solidFill>
              </a:rPr>
              <a:t>set de validación</a:t>
            </a:r>
            <a:r>
              <a:rPr lang="es-ES_tradnl" sz="2400" dirty="0"/>
              <a:t>. </a:t>
            </a:r>
          </a:p>
          <a:p>
            <a:r>
              <a:rPr lang="es-ES_tradnl" sz="2400" dirty="0"/>
              <a:t>Este conjunto nos permite evaluar diferentes valores de </a:t>
            </a:r>
            <a:r>
              <a:rPr lang="es-ES_tradnl" sz="2400" dirty="0" err="1"/>
              <a:t>hiperparámetros</a:t>
            </a:r>
            <a:endParaRPr lang="es-ES_tradnl" sz="2400" dirty="0"/>
          </a:p>
          <a:p>
            <a:r>
              <a:rPr lang="es-ES_tradnl" sz="2400" dirty="0"/>
              <a:t>Ver si el modelo está </a:t>
            </a:r>
            <a:r>
              <a:rPr lang="es-ES_tradnl" sz="2400" dirty="0" err="1"/>
              <a:t>sobreajustando</a:t>
            </a:r>
            <a:r>
              <a:rPr lang="es-ES_tradnl" sz="2400" dirty="0"/>
              <a:t> o evaluar el modelo mientras aprende.</a:t>
            </a:r>
          </a:p>
          <a:p>
            <a:pPr marL="0" indent="0">
              <a:buNone/>
            </a:pPr>
            <a:r>
              <a:rPr lang="es-ES_tradnl" sz="2400" i="1" dirty="0">
                <a:solidFill>
                  <a:schemeClr val="tx1">
                    <a:lumMod val="65000"/>
                    <a:lumOff val="35000"/>
                  </a:schemeClr>
                </a:solidFill>
              </a:rPr>
              <a:t>En Deep </a:t>
            </a:r>
            <a:r>
              <a:rPr lang="es-ES_tradnl" sz="2400" i="1" dirty="0" err="1">
                <a:solidFill>
                  <a:schemeClr val="tx1">
                    <a:lumMod val="65000"/>
                    <a:lumOff val="35000"/>
                  </a:schemeClr>
                </a:solidFill>
              </a:rPr>
              <a:t>Learning</a:t>
            </a:r>
            <a:r>
              <a:rPr lang="es-ES_tradnl" sz="2400" i="1" dirty="0">
                <a:solidFill>
                  <a:schemeClr val="tx1">
                    <a:lumMod val="65000"/>
                    <a:lumOff val="35000"/>
                  </a:schemeClr>
                </a:solidFill>
              </a:rPr>
              <a:t> es normal usarlo para evaluar durante el entrenamiento. Este entrenamiento es con gradiente descendente, y es importante ver, cada cierta iteración, cómo evoluciona.</a:t>
            </a:r>
          </a:p>
          <a:p>
            <a:pPr marL="0" indent="0">
              <a:buNone/>
            </a:pPr>
            <a:r>
              <a:rPr lang="es-ES_tradnl" sz="2400" dirty="0">
                <a:solidFill>
                  <a:schemeClr val="accent6"/>
                </a:solidFill>
              </a:rPr>
              <a:t>Con este conjunto evitamos usar el de evaluación y </a:t>
            </a:r>
            <a:r>
              <a:rPr lang="es-ES_tradnl" sz="2400" i="1" dirty="0">
                <a:solidFill>
                  <a:schemeClr val="accent6"/>
                </a:solidFill>
              </a:rPr>
              <a:t>“hacer trampa”.</a:t>
            </a:r>
          </a:p>
          <a:p>
            <a:pPr marL="0" indent="0">
              <a:buNone/>
            </a:pPr>
            <a:endParaRPr lang="es-ES_tradnl" sz="2400" dirty="0"/>
          </a:p>
        </p:txBody>
      </p:sp>
    </p:spTree>
    <p:extLst>
      <p:ext uri="{BB962C8B-B14F-4D97-AF65-F5344CB8AC3E}">
        <p14:creationId xmlns:p14="http://schemas.microsoft.com/office/powerpoint/2010/main" val="1348356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1856089"/>
            <a:ext cx="10591800" cy="4331351"/>
          </a:xfrm>
        </p:spPr>
        <p:txBody>
          <a:bodyPr>
            <a:normAutofit/>
          </a:bodyPr>
          <a:lstStyle/>
          <a:p>
            <a:pPr marL="0" indent="0">
              <a:buNone/>
            </a:pPr>
            <a:r>
              <a:rPr lang="es-ES_tradnl" sz="2400" dirty="0"/>
              <a:t>Esto mejora la generalización, pero es muy sensible a la selección del conjunto de validación. Además, quitamos datos que nos podrían haber servido para entrenar.</a:t>
            </a:r>
          </a:p>
          <a:p>
            <a:pPr marL="0" indent="0">
              <a:buNone/>
            </a:pPr>
            <a:r>
              <a:rPr lang="es-ES_tradnl" sz="2400" dirty="0"/>
              <a:t>Una estrategia que nos evita esto es usar </a:t>
            </a:r>
            <a:r>
              <a:rPr lang="es-ES_tradnl" sz="2400" b="1" dirty="0">
                <a:solidFill>
                  <a:schemeClr val="accent1">
                    <a:lumMod val="75000"/>
                  </a:schemeClr>
                </a:solidFill>
              </a:rPr>
              <a:t>validación cruzada</a:t>
            </a:r>
            <a:r>
              <a:rPr lang="es-ES_tradnl" sz="2400" dirty="0"/>
              <a:t>.</a:t>
            </a:r>
          </a:p>
          <a:p>
            <a:pPr marL="0" indent="0">
              <a:buNone/>
            </a:pPr>
            <a:endParaRPr lang="es-ES_tradnl" sz="2400" dirty="0"/>
          </a:p>
          <a:p>
            <a:pPr marL="0" indent="0">
              <a:buNone/>
            </a:pPr>
            <a:endParaRPr lang="es-ES_tradnl" sz="2400" dirty="0"/>
          </a:p>
        </p:txBody>
      </p:sp>
    </p:spTree>
    <p:extLst>
      <p:ext uri="{BB962C8B-B14F-4D97-AF65-F5344CB8AC3E}">
        <p14:creationId xmlns:p14="http://schemas.microsoft.com/office/powerpoint/2010/main" val="18420169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145322"/>
            <a:ext cx="10591800" cy="4042117"/>
          </a:xfrm>
        </p:spPr>
        <p:txBody>
          <a:bodyPr>
            <a:normAutofit/>
          </a:bodyPr>
          <a:lstStyle/>
          <a:p>
            <a:pPr marL="0" indent="0">
              <a:buNone/>
            </a:pPr>
            <a:r>
              <a:rPr lang="es-ES_tradnl" dirty="0"/>
              <a:t>La más conocida es </a:t>
            </a:r>
            <a:r>
              <a:rPr lang="es-ES_tradnl" b="1" dirty="0">
                <a:solidFill>
                  <a:schemeClr val="accent2">
                    <a:lumMod val="75000"/>
                  </a:schemeClr>
                </a:solidFill>
              </a:rPr>
              <a:t>validación cruzada K-</a:t>
            </a:r>
            <a:r>
              <a:rPr lang="es-ES_tradnl" b="1" dirty="0" err="1">
                <a:solidFill>
                  <a:schemeClr val="accent2">
                    <a:lumMod val="75000"/>
                  </a:schemeClr>
                </a:solidFill>
              </a:rPr>
              <a:t>Fold</a:t>
            </a:r>
            <a:r>
              <a:rPr lang="es-ES_tradnl" dirty="0"/>
              <a:t>.</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t> </a:t>
            </a:r>
          </a:p>
          <a:p>
            <a:pPr marL="0" indent="0">
              <a:buNone/>
            </a:pPr>
            <a:endParaRPr lang="es-ES_tradnl" sz="2400" dirty="0"/>
          </a:p>
          <a:p>
            <a:pPr marL="0" indent="0">
              <a:buNone/>
            </a:pPr>
            <a:endParaRPr lang="es-ES_tradnl" sz="2400" dirty="0"/>
          </a:p>
        </p:txBody>
      </p:sp>
      <p:pic>
        <p:nvPicPr>
          <p:cNvPr id="3" name="g10810.png" descr="g10810.png">
            <a:extLst>
              <a:ext uri="{FF2B5EF4-FFF2-40B4-BE49-F238E27FC236}">
                <a16:creationId xmlns:a16="http://schemas.microsoft.com/office/drawing/2014/main" id="{3498FBF4-86F7-E3A8-566A-38C0369759BC}"/>
              </a:ext>
            </a:extLst>
          </p:cNvPr>
          <p:cNvPicPr>
            <a:picLocks noChangeAspect="1"/>
          </p:cNvPicPr>
          <p:nvPr/>
        </p:nvPicPr>
        <p:blipFill rotWithShape="1">
          <a:blip r:embed="rId4"/>
          <a:srcRect b="35808"/>
          <a:stretch/>
        </p:blipFill>
        <p:spPr>
          <a:xfrm>
            <a:off x="700635" y="3141481"/>
            <a:ext cx="10800603" cy="1748692"/>
          </a:xfrm>
          <a:prstGeom prst="rect">
            <a:avLst/>
          </a:prstGeom>
          <a:ln w="12700">
            <a:miter lim="400000"/>
          </a:ln>
        </p:spPr>
      </p:pic>
      <p:sp>
        <p:nvSpPr>
          <p:cNvPr id="10" name="TextBox 9">
            <a:extLst>
              <a:ext uri="{FF2B5EF4-FFF2-40B4-BE49-F238E27FC236}">
                <a16:creationId xmlns:a16="http://schemas.microsoft.com/office/drawing/2014/main" id="{715BDC99-CE3B-7927-6A6F-437B934D96A7}"/>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a:t>
            </a:r>
          </a:p>
        </p:txBody>
      </p:sp>
    </p:spTree>
    <p:extLst>
      <p:ext uri="{BB962C8B-B14F-4D97-AF65-F5344CB8AC3E}">
        <p14:creationId xmlns:p14="http://schemas.microsoft.com/office/powerpoint/2010/main" val="33638908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88792A-522C-7598-73A1-D9F1996B96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2FF257-2B44-10CD-C25A-A3A1B4CA2F3E}"/>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58536E7F-976B-37CE-FA15-8E70AA4B3734}"/>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36EA1FE3-84D7-1C63-2636-434480F6CBA0}"/>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3" name="g10810.png" descr="g10810.png">
            <a:extLst>
              <a:ext uri="{FF2B5EF4-FFF2-40B4-BE49-F238E27FC236}">
                <a16:creationId xmlns:a16="http://schemas.microsoft.com/office/drawing/2014/main" id="{78C69AC3-7DBB-E8A2-0104-6F16647FBF4A}"/>
              </a:ext>
            </a:extLst>
          </p:cNvPr>
          <p:cNvPicPr>
            <a:picLocks noChangeAspect="1"/>
          </p:cNvPicPr>
          <p:nvPr/>
        </p:nvPicPr>
        <p:blipFill rotWithShape="1">
          <a:blip r:embed="rId4"/>
          <a:srcRect r="66564" b="35808"/>
          <a:stretch/>
        </p:blipFill>
        <p:spPr>
          <a:xfrm>
            <a:off x="910360" y="3208593"/>
            <a:ext cx="3611306" cy="1748692"/>
          </a:xfrm>
          <a:prstGeom prst="rect">
            <a:avLst/>
          </a:prstGeom>
          <a:ln w="12700">
            <a:miter lim="400000"/>
          </a:ln>
        </p:spPr>
      </p:pic>
      <p:sp>
        <p:nvSpPr>
          <p:cNvPr id="10" name="TextBox 9">
            <a:extLst>
              <a:ext uri="{FF2B5EF4-FFF2-40B4-BE49-F238E27FC236}">
                <a16:creationId xmlns:a16="http://schemas.microsoft.com/office/drawing/2014/main" id="{8AD5FE85-3C54-172A-4CA8-DF1FACE56014}"/>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a:t>
            </a:r>
          </a:p>
        </p:txBody>
      </p:sp>
      <p:pic>
        <p:nvPicPr>
          <p:cNvPr id="4" name="Picture 3" descr="A cartoon of a robot&#10;&#10;AI-generated content may be incorrect.">
            <a:extLst>
              <a:ext uri="{FF2B5EF4-FFF2-40B4-BE49-F238E27FC236}">
                <a16:creationId xmlns:a16="http://schemas.microsoft.com/office/drawing/2014/main" id="{CBB3B683-0DA7-2604-43D8-B0CFCC0F301F}"/>
              </a:ext>
            </a:extLst>
          </p:cNvPr>
          <p:cNvPicPr>
            <a:picLocks noChangeAspect="1"/>
          </p:cNvPicPr>
          <p:nvPr/>
        </p:nvPicPr>
        <p:blipFill>
          <a:blip r:embed="rId5"/>
          <a:stretch>
            <a:fillRect/>
          </a:stretch>
        </p:blipFill>
        <p:spPr>
          <a:xfrm>
            <a:off x="7779392" y="2951258"/>
            <a:ext cx="1976242" cy="2430244"/>
          </a:xfrm>
          <a:prstGeom prst="rect">
            <a:avLst/>
          </a:prstGeom>
        </p:spPr>
      </p:pic>
      <p:sp>
        <p:nvSpPr>
          <p:cNvPr id="14" name="Rounded Rectangle 13">
            <a:extLst>
              <a:ext uri="{FF2B5EF4-FFF2-40B4-BE49-F238E27FC236}">
                <a16:creationId xmlns:a16="http://schemas.microsoft.com/office/drawing/2014/main" id="{52F2DEC8-58FB-3215-CDFC-0FD3BD4673F2}"/>
              </a:ext>
            </a:extLst>
          </p:cNvPr>
          <p:cNvSpPr/>
          <p:nvPr/>
        </p:nvSpPr>
        <p:spPr>
          <a:xfrm>
            <a:off x="5615835" y="3539019"/>
            <a:ext cx="1636829" cy="6312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Entrenamos</a:t>
            </a:r>
          </a:p>
        </p:txBody>
      </p:sp>
      <p:sp>
        <p:nvSpPr>
          <p:cNvPr id="15" name="Rounded Rectangle 14">
            <a:extLst>
              <a:ext uri="{FF2B5EF4-FFF2-40B4-BE49-F238E27FC236}">
                <a16:creationId xmlns:a16="http://schemas.microsoft.com/office/drawing/2014/main" id="{C5B76A26-FE5D-4BF3-040B-DDC5E3C0D36D}"/>
              </a:ext>
            </a:extLst>
          </p:cNvPr>
          <p:cNvSpPr/>
          <p:nvPr/>
        </p:nvSpPr>
        <p:spPr>
          <a:xfrm>
            <a:off x="5629817" y="4574537"/>
            <a:ext cx="1636829" cy="631272"/>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Evaluamos</a:t>
            </a:r>
          </a:p>
        </p:txBody>
      </p:sp>
      <p:sp>
        <p:nvSpPr>
          <p:cNvPr id="16" name="TextBox 15">
            <a:extLst>
              <a:ext uri="{FF2B5EF4-FFF2-40B4-BE49-F238E27FC236}">
                <a16:creationId xmlns:a16="http://schemas.microsoft.com/office/drawing/2014/main" id="{1147C489-5A6C-1A2E-CE77-F5C0DEF4D57A}"/>
              </a:ext>
            </a:extLst>
          </p:cNvPr>
          <p:cNvSpPr txBox="1"/>
          <p:nvPr/>
        </p:nvSpPr>
        <p:spPr>
          <a:xfrm>
            <a:off x="6024521" y="5290263"/>
            <a:ext cx="819455" cy="369332"/>
          </a:xfrm>
          <a:prstGeom prst="rect">
            <a:avLst/>
          </a:prstGeom>
          <a:noFill/>
        </p:spPr>
        <p:txBody>
          <a:bodyPr wrap="none" rtlCol="0">
            <a:spAutoFit/>
          </a:bodyPr>
          <a:lstStyle/>
          <a:p>
            <a:r>
              <a:rPr lang="es-ES_tradnl" dirty="0"/>
              <a:t>MAE</a:t>
            </a:r>
            <a:r>
              <a:rPr lang="es-ES_tradnl" baseline="-25000" dirty="0"/>
              <a:t>1</a:t>
            </a:r>
            <a:endParaRPr lang="es-ES_tradnl" dirty="0"/>
          </a:p>
        </p:txBody>
      </p:sp>
      <p:cxnSp>
        <p:nvCxnSpPr>
          <p:cNvPr id="20" name="Straight Arrow Connector 19">
            <a:extLst>
              <a:ext uri="{FF2B5EF4-FFF2-40B4-BE49-F238E27FC236}">
                <a16:creationId xmlns:a16="http://schemas.microsoft.com/office/drawing/2014/main" id="{C4D568DD-40C1-D5C0-A285-6A21ED8CA843}"/>
              </a:ext>
            </a:extLst>
          </p:cNvPr>
          <p:cNvCxnSpPr>
            <a:cxnSpLocks/>
          </p:cNvCxnSpPr>
          <p:nvPr/>
        </p:nvCxnSpPr>
        <p:spPr>
          <a:xfrm>
            <a:off x="4521666" y="3657600"/>
            <a:ext cx="989901" cy="13653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CDE14D6-DA94-F1B8-63EF-F1D7322F5D11}"/>
              </a:ext>
            </a:extLst>
          </p:cNvPr>
          <p:cNvCxnSpPr>
            <a:cxnSpLocks/>
          </p:cNvCxnSpPr>
          <p:nvPr/>
        </p:nvCxnSpPr>
        <p:spPr>
          <a:xfrm flipV="1">
            <a:off x="4521666" y="3977115"/>
            <a:ext cx="989901" cy="18926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1F4A991-357D-092A-6FA2-9E00323BDC31}"/>
              </a:ext>
            </a:extLst>
          </p:cNvPr>
          <p:cNvCxnSpPr>
            <a:cxnSpLocks/>
          </p:cNvCxnSpPr>
          <p:nvPr/>
        </p:nvCxnSpPr>
        <p:spPr>
          <a:xfrm flipV="1">
            <a:off x="7291214" y="3854655"/>
            <a:ext cx="896866" cy="2335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C30189E-CF28-9799-5AEE-AD976090AC1B}"/>
              </a:ext>
            </a:extLst>
          </p:cNvPr>
          <p:cNvCxnSpPr>
            <a:cxnSpLocks/>
          </p:cNvCxnSpPr>
          <p:nvPr/>
        </p:nvCxnSpPr>
        <p:spPr>
          <a:xfrm>
            <a:off x="4468199" y="4684440"/>
            <a:ext cx="1043368" cy="205733"/>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2BD6102-41B4-7612-CF09-0170E2B853E6}"/>
              </a:ext>
            </a:extLst>
          </p:cNvPr>
          <p:cNvCxnSpPr>
            <a:cxnSpLocks/>
          </p:cNvCxnSpPr>
          <p:nvPr/>
        </p:nvCxnSpPr>
        <p:spPr>
          <a:xfrm flipV="1">
            <a:off x="7331429" y="4574537"/>
            <a:ext cx="856651" cy="315636"/>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B227121-1278-1EC5-6EC4-181B9F8421E8}"/>
              </a:ext>
            </a:extLst>
          </p:cNvPr>
          <p:cNvCxnSpPr>
            <a:cxnSpLocks/>
          </p:cNvCxnSpPr>
          <p:nvPr/>
        </p:nvCxnSpPr>
        <p:spPr>
          <a:xfrm>
            <a:off x="9710193" y="3951950"/>
            <a:ext cx="572169" cy="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67D0D13-0139-0810-ACD0-FFD4B803D723}"/>
              </a:ext>
            </a:extLst>
          </p:cNvPr>
          <p:cNvSpPr txBox="1"/>
          <p:nvPr/>
        </p:nvSpPr>
        <p:spPr>
          <a:xfrm>
            <a:off x="10260849" y="3767284"/>
            <a:ext cx="819455" cy="369332"/>
          </a:xfrm>
          <a:prstGeom prst="rect">
            <a:avLst/>
          </a:prstGeom>
          <a:noFill/>
        </p:spPr>
        <p:txBody>
          <a:bodyPr wrap="none" rtlCol="0">
            <a:spAutoFit/>
          </a:bodyPr>
          <a:lstStyle/>
          <a:p>
            <a:r>
              <a:rPr lang="es-ES_tradnl" dirty="0"/>
              <a:t>MAE</a:t>
            </a:r>
            <a:r>
              <a:rPr lang="es-ES_tradnl" baseline="-25000" dirty="0"/>
              <a:t>1</a:t>
            </a:r>
            <a:endParaRPr lang="es-ES_tradnl" dirty="0"/>
          </a:p>
        </p:txBody>
      </p:sp>
    </p:spTree>
    <p:extLst>
      <p:ext uri="{BB962C8B-B14F-4D97-AF65-F5344CB8AC3E}">
        <p14:creationId xmlns:p14="http://schemas.microsoft.com/office/powerpoint/2010/main" val="20406920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D0D272-8424-63A8-ADCC-0C362EEFC5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EA52F3-5473-2649-2F9C-C22EFEB759DC}"/>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21853823-9CB5-928A-A48F-4ADEE3915FE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727ADD25-4E87-7EB5-D2B5-D17A85EC2B3B}"/>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pic>
        <p:nvPicPr>
          <p:cNvPr id="3" name="g10810.png" descr="g10810.png">
            <a:extLst>
              <a:ext uri="{FF2B5EF4-FFF2-40B4-BE49-F238E27FC236}">
                <a16:creationId xmlns:a16="http://schemas.microsoft.com/office/drawing/2014/main" id="{2632AEB0-6728-8CA2-50E5-99CB8D2FDBF4}"/>
              </a:ext>
            </a:extLst>
          </p:cNvPr>
          <p:cNvPicPr>
            <a:picLocks noChangeAspect="1"/>
          </p:cNvPicPr>
          <p:nvPr/>
        </p:nvPicPr>
        <p:blipFill rotWithShape="1">
          <a:blip r:embed="rId4"/>
          <a:srcRect r="66564" b="35808"/>
          <a:stretch/>
        </p:blipFill>
        <p:spPr>
          <a:xfrm>
            <a:off x="910360" y="3208593"/>
            <a:ext cx="3611306" cy="1748692"/>
          </a:xfrm>
          <a:prstGeom prst="rect">
            <a:avLst/>
          </a:prstGeom>
          <a:ln w="12700">
            <a:miter lim="400000"/>
          </a:ln>
        </p:spPr>
      </p:pic>
      <p:sp>
        <p:nvSpPr>
          <p:cNvPr id="10" name="TextBox 9">
            <a:extLst>
              <a:ext uri="{FF2B5EF4-FFF2-40B4-BE49-F238E27FC236}">
                <a16:creationId xmlns:a16="http://schemas.microsoft.com/office/drawing/2014/main" id="{6D1544A1-3698-E76B-78E1-14A5536048AE}"/>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a:t>
            </a:r>
          </a:p>
        </p:txBody>
      </p:sp>
      <p:sp>
        <p:nvSpPr>
          <p:cNvPr id="14" name="Rounded Rectangle 13">
            <a:extLst>
              <a:ext uri="{FF2B5EF4-FFF2-40B4-BE49-F238E27FC236}">
                <a16:creationId xmlns:a16="http://schemas.microsoft.com/office/drawing/2014/main" id="{48FE6004-3B3C-C98F-4A94-F53AEFFBF7D2}"/>
              </a:ext>
            </a:extLst>
          </p:cNvPr>
          <p:cNvSpPr/>
          <p:nvPr/>
        </p:nvSpPr>
        <p:spPr>
          <a:xfrm>
            <a:off x="5615835" y="3539019"/>
            <a:ext cx="1636829" cy="6312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Entrenamos</a:t>
            </a:r>
          </a:p>
        </p:txBody>
      </p:sp>
      <p:sp>
        <p:nvSpPr>
          <p:cNvPr id="15" name="Rounded Rectangle 14">
            <a:extLst>
              <a:ext uri="{FF2B5EF4-FFF2-40B4-BE49-F238E27FC236}">
                <a16:creationId xmlns:a16="http://schemas.microsoft.com/office/drawing/2014/main" id="{55B5AA8C-7645-FC7B-B913-D76FC8EFEF47}"/>
              </a:ext>
            </a:extLst>
          </p:cNvPr>
          <p:cNvSpPr/>
          <p:nvPr/>
        </p:nvSpPr>
        <p:spPr>
          <a:xfrm>
            <a:off x="5629817" y="4574537"/>
            <a:ext cx="1636829" cy="631272"/>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Evaluamos</a:t>
            </a:r>
          </a:p>
        </p:txBody>
      </p:sp>
      <p:cxnSp>
        <p:nvCxnSpPr>
          <p:cNvPr id="20" name="Straight Arrow Connector 19">
            <a:extLst>
              <a:ext uri="{FF2B5EF4-FFF2-40B4-BE49-F238E27FC236}">
                <a16:creationId xmlns:a16="http://schemas.microsoft.com/office/drawing/2014/main" id="{BF9C4F11-3992-FD12-FB8F-C402895F93BD}"/>
              </a:ext>
            </a:extLst>
          </p:cNvPr>
          <p:cNvCxnSpPr>
            <a:cxnSpLocks/>
          </p:cNvCxnSpPr>
          <p:nvPr/>
        </p:nvCxnSpPr>
        <p:spPr>
          <a:xfrm>
            <a:off x="4521666" y="3657600"/>
            <a:ext cx="989901" cy="13653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70A3620-073C-6C39-4242-96437BEED6DD}"/>
              </a:ext>
            </a:extLst>
          </p:cNvPr>
          <p:cNvCxnSpPr>
            <a:cxnSpLocks/>
          </p:cNvCxnSpPr>
          <p:nvPr/>
        </p:nvCxnSpPr>
        <p:spPr>
          <a:xfrm flipV="1">
            <a:off x="4487509" y="3987292"/>
            <a:ext cx="998046" cy="68187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0D6AA3D-44E9-A1D8-5DCF-45781212D47B}"/>
              </a:ext>
            </a:extLst>
          </p:cNvPr>
          <p:cNvCxnSpPr>
            <a:cxnSpLocks/>
          </p:cNvCxnSpPr>
          <p:nvPr/>
        </p:nvCxnSpPr>
        <p:spPr>
          <a:xfrm flipV="1">
            <a:off x="7291214" y="3854655"/>
            <a:ext cx="896866" cy="2335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59223A6D-9CCF-7120-94CD-499B723493F5}"/>
              </a:ext>
            </a:extLst>
          </p:cNvPr>
          <p:cNvCxnSpPr>
            <a:cxnSpLocks/>
          </p:cNvCxnSpPr>
          <p:nvPr/>
        </p:nvCxnSpPr>
        <p:spPr>
          <a:xfrm>
            <a:off x="4494932" y="4166380"/>
            <a:ext cx="1082353" cy="723793"/>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3945F8EC-E82C-DFF9-73A1-7CDFDBD4770D}"/>
              </a:ext>
            </a:extLst>
          </p:cNvPr>
          <p:cNvCxnSpPr>
            <a:cxnSpLocks/>
          </p:cNvCxnSpPr>
          <p:nvPr/>
        </p:nvCxnSpPr>
        <p:spPr>
          <a:xfrm flipV="1">
            <a:off x="7331429" y="4574537"/>
            <a:ext cx="856651" cy="315636"/>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FE89B7D-4B40-3EF3-82AF-85C935DB0170}"/>
              </a:ext>
            </a:extLst>
          </p:cNvPr>
          <p:cNvCxnSpPr>
            <a:cxnSpLocks/>
          </p:cNvCxnSpPr>
          <p:nvPr/>
        </p:nvCxnSpPr>
        <p:spPr>
          <a:xfrm>
            <a:off x="9710193" y="3951950"/>
            <a:ext cx="572169" cy="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758E8E05-83E1-F61E-A2F4-58DFBEFCCBEF}"/>
              </a:ext>
            </a:extLst>
          </p:cNvPr>
          <p:cNvSpPr txBox="1"/>
          <p:nvPr/>
        </p:nvSpPr>
        <p:spPr>
          <a:xfrm>
            <a:off x="10260849" y="3767284"/>
            <a:ext cx="819455" cy="369332"/>
          </a:xfrm>
          <a:prstGeom prst="rect">
            <a:avLst/>
          </a:prstGeom>
          <a:noFill/>
        </p:spPr>
        <p:txBody>
          <a:bodyPr wrap="none" rtlCol="0">
            <a:spAutoFit/>
          </a:bodyPr>
          <a:lstStyle/>
          <a:p>
            <a:r>
              <a:rPr lang="es-ES_tradnl" dirty="0"/>
              <a:t>MAE</a:t>
            </a:r>
            <a:r>
              <a:rPr lang="es-ES_tradnl" baseline="-25000" dirty="0"/>
              <a:t>2</a:t>
            </a:r>
            <a:endParaRPr lang="es-ES_tradnl" dirty="0"/>
          </a:p>
        </p:txBody>
      </p:sp>
      <p:pic>
        <p:nvPicPr>
          <p:cNvPr id="8" name="g10810.png" descr="g10810.png">
            <a:extLst>
              <a:ext uri="{FF2B5EF4-FFF2-40B4-BE49-F238E27FC236}">
                <a16:creationId xmlns:a16="http://schemas.microsoft.com/office/drawing/2014/main" id="{C794CA1D-2FDB-829D-7E2A-AD85EFA425DD}"/>
              </a:ext>
            </a:extLst>
          </p:cNvPr>
          <p:cNvPicPr>
            <a:picLocks noChangeAspect="1"/>
          </p:cNvPicPr>
          <p:nvPr/>
        </p:nvPicPr>
        <p:blipFill rotWithShape="1">
          <a:blip r:embed="rId4"/>
          <a:srcRect l="38516" r="32537" b="35808"/>
          <a:stretch/>
        </p:blipFill>
        <p:spPr>
          <a:xfrm>
            <a:off x="1423761" y="3208593"/>
            <a:ext cx="3126378" cy="1748692"/>
          </a:xfrm>
          <a:prstGeom prst="rect">
            <a:avLst/>
          </a:prstGeom>
          <a:ln w="12700">
            <a:miter lim="400000"/>
          </a:ln>
        </p:spPr>
      </p:pic>
      <p:pic>
        <p:nvPicPr>
          <p:cNvPr id="13" name="Picture 12">
            <a:extLst>
              <a:ext uri="{FF2B5EF4-FFF2-40B4-BE49-F238E27FC236}">
                <a16:creationId xmlns:a16="http://schemas.microsoft.com/office/drawing/2014/main" id="{5F419F41-25A5-FD32-F113-7376A20BF622}"/>
              </a:ext>
            </a:extLst>
          </p:cNvPr>
          <p:cNvPicPr>
            <a:picLocks noChangeAspect="1"/>
          </p:cNvPicPr>
          <p:nvPr/>
        </p:nvPicPr>
        <p:blipFill>
          <a:blip r:embed="rId5"/>
          <a:stretch>
            <a:fillRect/>
          </a:stretch>
        </p:blipFill>
        <p:spPr>
          <a:xfrm>
            <a:off x="7770755" y="3157615"/>
            <a:ext cx="2178498" cy="2101182"/>
          </a:xfrm>
          <a:prstGeom prst="rect">
            <a:avLst/>
          </a:prstGeom>
        </p:spPr>
      </p:pic>
    </p:spTree>
    <p:extLst>
      <p:ext uri="{BB962C8B-B14F-4D97-AF65-F5344CB8AC3E}">
        <p14:creationId xmlns:p14="http://schemas.microsoft.com/office/powerpoint/2010/main" val="2412380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D1475A-4DFA-C0A9-02B8-D72B897E06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F21363-41C2-FDB9-C1EF-725742FDFADA}"/>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3CDABAD9-8D09-7BDA-365E-138D07CE695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77CB8FD1-3B3A-57C0-E83C-5DD6086BA184}"/>
              </a:ext>
            </a:extLst>
          </p:cNvPr>
          <p:cNvSpPr>
            <a:spLocks noGrp="1"/>
          </p:cNvSpPr>
          <p:nvPr>
            <p:ph idx="1"/>
          </p:nvPr>
        </p:nvSpPr>
        <p:spPr>
          <a:xfrm>
            <a:off x="5394960" y="2149680"/>
            <a:ext cx="5996940" cy="3786224"/>
          </a:xfrm>
        </p:spPr>
        <p:txBody>
          <a:bodyPr>
            <a:normAutofit/>
          </a:bodyPr>
          <a:lstStyle/>
          <a:p>
            <a:pPr marL="0" indent="0">
              <a:buNone/>
            </a:pPr>
            <a:r>
              <a:rPr lang="es-ES" dirty="0"/>
              <a:t>Este problema se resuelve usando Aprendizaje Automático. Podemos ir analizando las palabras y signos de puntuación de los correos. </a:t>
            </a:r>
          </a:p>
          <a:p>
            <a:pPr marL="0" indent="0">
              <a:buNone/>
            </a:pPr>
            <a:r>
              <a:rPr lang="es-ES" dirty="0"/>
              <a:t>Este es un problema que llamamos de </a:t>
            </a:r>
            <a:r>
              <a:rPr lang="es-ES" i="1" dirty="0">
                <a:solidFill>
                  <a:schemeClr val="accent3"/>
                </a:solidFill>
              </a:rPr>
              <a:t>aprendizaje supervisado</a:t>
            </a:r>
            <a:r>
              <a:rPr lang="es-ES" dirty="0"/>
              <a:t>, cuyo resultado es un indicador si el corre es SPAM o no. Esto se llama </a:t>
            </a:r>
            <a:r>
              <a:rPr lang="es-ES" i="1" dirty="0">
                <a:solidFill>
                  <a:schemeClr val="accent1"/>
                </a:solidFill>
              </a:rPr>
              <a:t>problema de clasificación</a:t>
            </a:r>
            <a:r>
              <a:rPr lang="es-ES" dirty="0"/>
              <a:t>.</a:t>
            </a:r>
          </a:p>
          <a:p>
            <a:pPr marL="0" indent="0">
              <a:buNone/>
            </a:pPr>
            <a:r>
              <a:rPr lang="es-ES" dirty="0"/>
              <a:t>En este problema no todo error al predecir es lo mismo. </a:t>
            </a:r>
            <a:r>
              <a:rPr lang="es-ES" b="1" i="1" dirty="0">
                <a:solidFill>
                  <a:srgbClr val="C00000"/>
                </a:solidFill>
              </a:rPr>
              <a:t>Queremos evitar filtrar el buen correo electrónico</a:t>
            </a:r>
            <a:r>
              <a:rPr lang="es-ES" dirty="0"/>
              <a:t>, mientras que dejar pasar el spam no es deseable pero sus consecuencias son menos graves. </a:t>
            </a:r>
          </a:p>
          <a:p>
            <a:pPr marL="0" indent="0">
              <a:buNone/>
            </a:pPr>
            <a:endParaRPr lang="es-ES" dirty="0"/>
          </a:p>
        </p:txBody>
      </p:sp>
      <p:sp>
        <p:nvSpPr>
          <p:cNvPr id="7" name="TextBox 6">
            <a:extLst>
              <a:ext uri="{FF2B5EF4-FFF2-40B4-BE49-F238E27FC236}">
                <a16:creationId xmlns:a16="http://schemas.microsoft.com/office/drawing/2014/main" id="{4DE04DD7-C135-10AC-962A-C4B64527B8F1}"/>
              </a:ext>
            </a:extLst>
          </p:cNvPr>
          <p:cNvSpPr txBox="1"/>
          <p:nvPr/>
        </p:nvSpPr>
        <p:spPr>
          <a:xfrm>
            <a:off x="700634" y="1681324"/>
            <a:ext cx="7689562" cy="461665"/>
          </a:xfrm>
          <a:prstGeom prst="rect">
            <a:avLst/>
          </a:prstGeom>
          <a:noFill/>
        </p:spPr>
        <p:txBody>
          <a:bodyPr wrap="square" rtlCol="0">
            <a:spAutoFit/>
          </a:bodyPr>
          <a:lstStyle/>
          <a:p>
            <a:r>
              <a:rPr lang="es-ES_tradnl" sz="2400" dirty="0">
                <a:latin typeface="+mj-lt"/>
              </a:rPr>
              <a:t>Detección de SPAM</a:t>
            </a:r>
          </a:p>
        </p:txBody>
      </p:sp>
      <p:pic>
        <p:nvPicPr>
          <p:cNvPr id="10" name="Picture 9" descr="A cartoon of a robot holding a letter&#10;&#10;AI-generated content may be incorrect.">
            <a:extLst>
              <a:ext uri="{FF2B5EF4-FFF2-40B4-BE49-F238E27FC236}">
                <a16:creationId xmlns:a16="http://schemas.microsoft.com/office/drawing/2014/main" id="{38EB6DF3-B186-149F-C3DA-8E6D117EBC9D}"/>
              </a:ext>
            </a:extLst>
          </p:cNvPr>
          <p:cNvPicPr>
            <a:picLocks noChangeAspect="1"/>
          </p:cNvPicPr>
          <p:nvPr/>
        </p:nvPicPr>
        <p:blipFill>
          <a:blip r:embed="rId3"/>
          <a:stretch>
            <a:fillRect/>
          </a:stretch>
        </p:blipFill>
        <p:spPr>
          <a:xfrm>
            <a:off x="715383" y="2142989"/>
            <a:ext cx="4539727" cy="3419535"/>
          </a:xfrm>
          <a:prstGeom prst="rect">
            <a:avLst/>
          </a:prstGeom>
        </p:spPr>
      </p:pic>
    </p:spTree>
    <p:extLst>
      <p:ext uri="{BB962C8B-B14F-4D97-AF65-F5344CB8AC3E}">
        <p14:creationId xmlns:p14="http://schemas.microsoft.com/office/powerpoint/2010/main" val="27985526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8008D-3242-80A9-F97C-C95F466649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58ECF0-0769-681D-1E05-C1C3DC7952FB}"/>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7C686C9C-BCCC-0FE8-371E-9780C9093654}"/>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BA935C06-F294-FDF1-224D-2CF7A2E8AEE6}"/>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pic>
        <p:nvPicPr>
          <p:cNvPr id="3" name="g10810.png" descr="g10810.png">
            <a:extLst>
              <a:ext uri="{FF2B5EF4-FFF2-40B4-BE49-F238E27FC236}">
                <a16:creationId xmlns:a16="http://schemas.microsoft.com/office/drawing/2014/main" id="{3A825EDA-28DD-1D05-C18A-D772CD7B6E64}"/>
              </a:ext>
            </a:extLst>
          </p:cNvPr>
          <p:cNvPicPr>
            <a:picLocks noChangeAspect="1"/>
          </p:cNvPicPr>
          <p:nvPr/>
        </p:nvPicPr>
        <p:blipFill rotWithShape="1">
          <a:blip r:embed="rId4"/>
          <a:srcRect r="66564" b="35808"/>
          <a:stretch/>
        </p:blipFill>
        <p:spPr>
          <a:xfrm>
            <a:off x="910360" y="3208593"/>
            <a:ext cx="3611306" cy="1748692"/>
          </a:xfrm>
          <a:prstGeom prst="rect">
            <a:avLst/>
          </a:prstGeom>
          <a:ln w="12700">
            <a:miter lim="400000"/>
          </a:ln>
        </p:spPr>
      </p:pic>
      <p:sp>
        <p:nvSpPr>
          <p:cNvPr id="10" name="TextBox 9">
            <a:extLst>
              <a:ext uri="{FF2B5EF4-FFF2-40B4-BE49-F238E27FC236}">
                <a16:creationId xmlns:a16="http://schemas.microsoft.com/office/drawing/2014/main" id="{00FA1733-DE70-538B-4107-18D8F8441638}"/>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a:t>
            </a:r>
          </a:p>
        </p:txBody>
      </p:sp>
      <p:sp>
        <p:nvSpPr>
          <p:cNvPr id="14" name="Rounded Rectangle 13">
            <a:extLst>
              <a:ext uri="{FF2B5EF4-FFF2-40B4-BE49-F238E27FC236}">
                <a16:creationId xmlns:a16="http://schemas.microsoft.com/office/drawing/2014/main" id="{F63A1F06-05C9-2119-827E-A1BC75C9AD83}"/>
              </a:ext>
            </a:extLst>
          </p:cNvPr>
          <p:cNvSpPr/>
          <p:nvPr/>
        </p:nvSpPr>
        <p:spPr>
          <a:xfrm>
            <a:off x="5615835" y="3539019"/>
            <a:ext cx="1636829" cy="6312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Entrenamos</a:t>
            </a:r>
          </a:p>
        </p:txBody>
      </p:sp>
      <p:sp>
        <p:nvSpPr>
          <p:cNvPr id="15" name="Rounded Rectangle 14">
            <a:extLst>
              <a:ext uri="{FF2B5EF4-FFF2-40B4-BE49-F238E27FC236}">
                <a16:creationId xmlns:a16="http://schemas.microsoft.com/office/drawing/2014/main" id="{8C54DD1E-B3FC-B0F5-02CE-A2116B8DCC6B}"/>
              </a:ext>
            </a:extLst>
          </p:cNvPr>
          <p:cNvSpPr/>
          <p:nvPr/>
        </p:nvSpPr>
        <p:spPr>
          <a:xfrm>
            <a:off x="5629817" y="4574537"/>
            <a:ext cx="1636829" cy="631272"/>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Evaluamos</a:t>
            </a:r>
          </a:p>
        </p:txBody>
      </p:sp>
      <p:cxnSp>
        <p:nvCxnSpPr>
          <p:cNvPr id="20" name="Straight Arrow Connector 19">
            <a:extLst>
              <a:ext uri="{FF2B5EF4-FFF2-40B4-BE49-F238E27FC236}">
                <a16:creationId xmlns:a16="http://schemas.microsoft.com/office/drawing/2014/main" id="{BA5FD444-2378-7178-AC76-2ED9C723AF85}"/>
              </a:ext>
            </a:extLst>
          </p:cNvPr>
          <p:cNvCxnSpPr>
            <a:cxnSpLocks/>
          </p:cNvCxnSpPr>
          <p:nvPr/>
        </p:nvCxnSpPr>
        <p:spPr>
          <a:xfrm flipV="1">
            <a:off x="4521666" y="3794132"/>
            <a:ext cx="989901" cy="3761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5DF4B7C-4B35-70AA-D008-B7252B302D76}"/>
              </a:ext>
            </a:extLst>
          </p:cNvPr>
          <p:cNvCxnSpPr>
            <a:cxnSpLocks/>
          </p:cNvCxnSpPr>
          <p:nvPr/>
        </p:nvCxnSpPr>
        <p:spPr>
          <a:xfrm flipV="1">
            <a:off x="4556090" y="4082939"/>
            <a:ext cx="955477" cy="5788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FB6CBBF8-A8D8-52F4-AB1A-4746E7BBC8E2}"/>
              </a:ext>
            </a:extLst>
          </p:cNvPr>
          <p:cNvCxnSpPr>
            <a:cxnSpLocks/>
          </p:cNvCxnSpPr>
          <p:nvPr/>
        </p:nvCxnSpPr>
        <p:spPr>
          <a:xfrm flipV="1">
            <a:off x="7291214" y="3854655"/>
            <a:ext cx="896866" cy="2335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E3F2899D-9906-AAC6-15E5-2CCE1C8CF62C}"/>
              </a:ext>
            </a:extLst>
          </p:cNvPr>
          <p:cNvCxnSpPr>
            <a:cxnSpLocks/>
          </p:cNvCxnSpPr>
          <p:nvPr/>
        </p:nvCxnSpPr>
        <p:spPr>
          <a:xfrm>
            <a:off x="4492492" y="3657600"/>
            <a:ext cx="1082353" cy="1011569"/>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8565DECF-D547-46E8-0CED-45BFCFE6ACFA}"/>
              </a:ext>
            </a:extLst>
          </p:cNvPr>
          <p:cNvCxnSpPr>
            <a:cxnSpLocks/>
          </p:cNvCxnSpPr>
          <p:nvPr/>
        </p:nvCxnSpPr>
        <p:spPr>
          <a:xfrm flipV="1">
            <a:off x="7331429" y="4574537"/>
            <a:ext cx="856651" cy="315636"/>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42A5646-2504-69E7-DCD9-34C6AE026C71}"/>
              </a:ext>
            </a:extLst>
          </p:cNvPr>
          <p:cNvCxnSpPr>
            <a:cxnSpLocks/>
          </p:cNvCxnSpPr>
          <p:nvPr/>
        </p:nvCxnSpPr>
        <p:spPr>
          <a:xfrm>
            <a:off x="9710193" y="3951950"/>
            <a:ext cx="572169" cy="0"/>
          </a:xfrm>
          <a:prstGeom prst="straightConnector1">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A561B0C8-E1A6-03DE-A28E-2737A45ECDED}"/>
              </a:ext>
            </a:extLst>
          </p:cNvPr>
          <p:cNvSpPr txBox="1"/>
          <p:nvPr/>
        </p:nvSpPr>
        <p:spPr>
          <a:xfrm>
            <a:off x="10260849" y="3767284"/>
            <a:ext cx="819455" cy="369332"/>
          </a:xfrm>
          <a:prstGeom prst="rect">
            <a:avLst/>
          </a:prstGeom>
          <a:noFill/>
        </p:spPr>
        <p:txBody>
          <a:bodyPr wrap="none" rtlCol="0">
            <a:spAutoFit/>
          </a:bodyPr>
          <a:lstStyle/>
          <a:p>
            <a:r>
              <a:rPr lang="es-ES_tradnl" dirty="0"/>
              <a:t>MAE</a:t>
            </a:r>
            <a:r>
              <a:rPr lang="es-ES_tradnl" baseline="-25000" dirty="0"/>
              <a:t>3</a:t>
            </a:r>
            <a:endParaRPr lang="es-ES_tradnl" dirty="0"/>
          </a:p>
        </p:txBody>
      </p:sp>
      <p:pic>
        <p:nvPicPr>
          <p:cNvPr id="4" name="g10810.png" descr="g10810.png">
            <a:extLst>
              <a:ext uri="{FF2B5EF4-FFF2-40B4-BE49-F238E27FC236}">
                <a16:creationId xmlns:a16="http://schemas.microsoft.com/office/drawing/2014/main" id="{26A00E84-774F-D5FA-61D0-E5EA98B476AC}"/>
              </a:ext>
            </a:extLst>
          </p:cNvPr>
          <p:cNvPicPr>
            <a:picLocks noChangeAspect="1"/>
          </p:cNvPicPr>
          <p:nvPr/>
        </p:nvPicPr>
        <p:blipFill rotWithShape="1">
          <a:blip r:embed="rId4"/>
          <a:srcRect l="71787" r="-526" b="35808"/>
          <a:stretch/>
        </p:blipFill>
        <p:spPr>
          <a:xfrm>
            <a:off x="1376749" y="3208593"/>
            <a:ext cx="3103927" cy="1748692"/>
          </a:xfrm>
          <a:prstGeom prst="rect">
            <a:avLst/>
          </a:prstGeom>
          <a:ln w="12700">
            <a:miter lim="400000"/>
          </a:ln>
        </p:spPr>
      </p:pic>
      <p:pic>
        <p:nvPicPr>
          <p:cNvPr id="16" name="Picture 15">
            <a:extLst>
              <a:ext uri="{FF2B5EF4-FFF2-40B4-BE49-F238E27FC236}">
                <a16:creationId xmlns:a16="http://schemas.microsoft.com/office/drawing/2014/main" id="{87AEA16E-9682-AB6A-7A70-9EE3819200DC}"/>
              </a:ext>
            </a:extLst>
          </p:cNvPr>
          <p:cNvPicPr>
            <a:picLocks noChangeAspect="1"/>
          </p:cNvPicPr>
          <p:nvPr/>
        </p:nvPicPr>
        <p:blipFill>
          <a:blip r:embed="rId5"/>
          <a:stretch>
            <a:fillRect/>
          </a:stretch>
        </p:blipFill>
        <p:spPr>
          <a:xfrm>
            <a:off x="7681883" y="3284094"/>
            <a:ext cx="2592948" cy="2101182"/>
          </a:xfrm>
          <a:prstGeom prst="rect">
            <a:avLst/>
          </a:prstGeom>
        </p:spPr>
      </p:pic>
    </p:spTree>
    <p:extLst>
      <p:ext uri="{BB962C8B-B14F-4D97-AF65-F5344CB8AC3E}">
        <p14:creationId xmlns:p14="http://schemas.microsoft.com/office/powerpoint/2010/main" val="210210889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E83AEC-F2DF-8A61-864C-6FE7AF5B4D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8C17A2-A077-4877-E446-61F5CCD39722}"/>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D7AFCA52-2EEE-4EAD-810A-57F7237E48B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EA943F8E-8EF2-C538-35E7-299D2D9C7EFA}"/>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10" name="TextBox 9">
            <a:extLst>
              <a:ext uri="{FF2B5EF4-FFF2-40B4-BE49-F238E27FC236}">
                <a16:creationId xmlns:a16="http://schemas.microsoft.com/office/drawing/2014/main" id="{E288290D-7EF9-BDDF-4827-97C35FD9DD76}"/>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a:t>
            </a:r>
          </a:p>
        </p:txBody>
      </p:sp>
      <p:pic>
        <p:nvPicPr>
          <p:cNvPr id="4" name="Picture 3" descr="A cartoon of a robot&#10;&#10;AI-generated content may be incorrect.">
            <a:extLst>
              <a:ext uri="{FF2B5EF4-FFF2-40B4-BE49-F238E27FC236}">
                <a16:creationId xmlns:a16="http://schemas.microsoft.com/office/drawing/2014/main" id="{FE0C69D8-3899-2461-8B6A-604245BDF265}"/>
              </a:ext>
            </a:extLst>
          </p:cNvPr>
          <p:cNvPicPr>
            <a:picLocks noChangeAspect="1"/>
          </p:cNvPicPr>
          <p:nvPr/>
        </p:nvPicPr>
        <p:blipFill>
          <a:blip r:embed="rId4"/>
          <a:stretch>
            <a:fillRect/>
          </a:stretch>
        </p:blipFill>
        <p:spPr>
          <a:xfrm>
            <a:off x="2301033" y="2551223"/>
            <a:ext cx="1796333" cy="2209004"/>
          </a:xfrm>
          <a:prstGeom prst="rect">
            <a:avLst/>
          </a:prstGeom>
        </p:spPr>
      </p:pic>
      <p:pic>
        <p:nvPicPr>
          <p:cNvPr id="12" name="Picture 11">
            <a:extLst>
              <a:ext uri="{FF2B5EF4-FFF2-40B4-BE49-F238E27FC236}">
                <a16:creationId xmlns:a16="http://schemas.microsoft.com/office/drawing/2014/main" id="{19CF0DB8-3FCF-6C7D-1F48-6B220903B581}"/>
              </a:ext>
            </a:extLst>
          </p:cNvPr>
          <p:cNvPicPr>
            <a:picLocks noChangeAspect="1"/>
          </p:cNvPicPr>
          <p:nvPr/>
        </p:nvPicPr>
        <p:blipFill>
          <a:blip r:embed="rId5"/>
          <a:stretch>
            <a:fillRect/>
          </a:stretch>
        </p:blipFill>
        <p:spPr>
          <a:xfrm>
            <a:off x="7529531" y="2696649"/>
            <a:ext cx="2592948" cy="2101182"/>
          </a:xfrm>
          <a:prstGeom prst="rect">
            <a:avLst/>
          </a:prstGeom>
        </p:spPr>
      </p:pic>
      <p:pic>
        <p:nvPicPr>
          <p:cNvPr id="13" name="Picture 12">
            <a:extLst>
              <a:ext uri="{FF2B5EF4-FFF2-40B4-BE49-F238E27FC236}">
                <a16:creationId xmlns:a16="http://schemas.microsoft.com/office/drawing/2014/main" id="{E40E2598-48B0-8B6A-28FA-18FA5ECB3079}"/>
              </a:ext>
            </a:extLst>
          </p:cNvPr>
          <p:cNvPicPr>
            <a:picLocks noChangeAspect="1"/>
          </p:cNvPicPr>
          <p:nvPr/>
        </p:nvPicPr>
        <p:blipFill>
          <a:blip r:embed="rId6"/>
          <a:stretch>
            <a:fillRect/>
          </a:stretch>
        </p:blipFill>
        <p:spPr>
          <a:xfrm>
            <a:off x="4954492" y="2605134"/>
            <a:ext cx="2178498" cy="2101182"/>
          </a:xfrm>
          <a:prstGeom prst="rect">
            <a:avLst/>
          </a:prstGeom>
        </p:spPr>
      </p:pic>
      <p:sp>
        <p:nvSpPr>
          <p:cNvPr id="11" name="TextBox 10">
            <a:extLst>
              <a:ext uri="{FF2B5EF4-FFF2-40B4-BE49-F238E27FC236}">
                <a16:creationId xmlns:a16="http://schemas.microsoft.com/office/drawing/2014/main" id="{4D98898A-D73B-37AD-6CCA-AC4D9D38EA07}"/>
              </a:ext>
            </a:extLst>
          </p:cNvPr>
          <p:cNvSpPr txBox="1"/>
          <p:nvPr/>
        </p:nvSpPr>
        <p:spPr>
          <a:xfrm>
            <a:off x="2972755" y="4760227"/>
            <a:ext cx="819455" cy="369332"/>
          </a:xfrm>
          <a:prstGeom prst="rect">
            <a:avLst/>
          </a:prstGeom>
          <a:noFill/>
        </p:spPr>
        <p:txBody>
          <a:bodyPr wrap="none" rtlCol="0">
            <a:spAutoFit/>
          </a:bodyPr>
          <a:lstStyle/>
          <a:p>
            <a:r>
              <a:rPr lang="es-ES_tradnl" dirty="0"/>
              <a:t>MAE</a:t>
            </a:r>
            <a:r>
              <a:rPr lang="es-ES_tradnl" baseline="-25000" dirty="0"/>
              <a:t>1</a:t>
            </a:r>
            <a:endParaRPr lang="es-ES_tradnl" dirty="0"/>
          </a:p>
        </p:txBody>
      </p:sp>
      <p:sp>
        <p:nvSpPr>
          <p:cNvPr id="14" name="TextBox 13">
            <a:extLst>
              <a:ext uri="{FF2B5EF4-FFF2-40B4-BE49-F238E27FC236}">
                <a16:creationId xmlns:a16="http://schemas.microsoft.com/office/drawing/2014/main" id="{E2020F3C-1E99-7A9B-8741-4A3C830ED211}"/>
              </a:ext>
            </a:extLst>
          </p:cNvPr>
          <p:cNvSpPr txBox="1"/>
          <p:nvPr/>
        </p:nvSpPr>
        <p:spPr>
          <a:xfrm>
            <a:off x="5790381" y="4756814"/>
            <a:ext cx="819455" cy="369332"/>
          </a:xfrm>
          <a:prstGeom prst="rect">
            <a:avLst/>
          </a:prstGeom>
          <a:noFill/>
        </p:spPr>
        <p:txBody>
          <a:bodyPr wrap="none" rtlCol="0">
            <a:spAutoFit/>
          </a:bodyPr>
          <a:lstStyle/>
          <a:p>
            <a:r>
              <a:rPr lang="es-ES_tradnl" dirty="0"/>
              <a:t>MAE</a:t>
            </a:r>
            <a:r>
              <a:rPr lang="es-ES_tradnl" baseline="-25000" dirty="0"/>
              <a:t>2</a:t>
            </a:r>
            <a:endParaRPr lang="es-ES_tradnl" dirty="0"/>
          </a:p>
        </p:txBody>
      </p:sp>
      <p:sp>
        <p:nvSpPr>
          <p:cNvPr id="15" name="TextBox 14">
            <a:extLst>
              <a:ext uri="{FF2B5EF4-FFF2-40B4-BE49-F238E27FC236}">
                <a16:creationId xmlns:a16="http://schemas.microsoft.com/office/drawing/2014/main" id="{0D354AA8-552D-0AF5-137E-2B44DEF82F30}"/>
              </a:ext>
            </a:extLst>
          </p:cNvPr>
          <p:cNvSpPr txBox="1"/>
          <p:nvPr/>
        </p:nvSpPr>
        <p:spPr>
          <a:xfrm>
            <a:off x="8608007" y="4756814"/>
            <a:ext cx="819455" cy="369332"/>
          </a:xfrm>
          <a:prstGeom prst="rect">
            <a:avLst/>
          </a:prstGeom>
          <a:noFill/>
        </p:spPr>
        <p:txBody>
          <a:bodyPr wrap="none" rtlCol="0">
            <a:spAutoFit/>
          </a:bodyPr>
          <a:lstStyle/>
          <a:p>
            <a:r>
              <a:rPr lang="es-ES_tradnl" dirty="0"/>
              <a:t>MAE</a:t>
            </a:r>
            <a:r>
              <a:rPr lang="es-ES_tradnl" baseline="-25000" dirty="0"/>
              <a:t>3</a:t>
            </a:r>
            <a:endParaRPr lang="es-ES_tradnl" dirty="0"/>
          </a:p>
        </p:txBody>
      </p:sp>
    </p:spTree>
    <p:extLst>
      <p:ext uri="{BB962C8B-B14F-4D97-AF65-F5344CB8AC3E}">
        <p14:creationId xmlns:p14="http://schemas.microsoft.com/office/powerpoint/2010/main" val="40610814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F7E878-8B75-27F6-565B-B137F9E69C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C33091-D8D5-22C5-2059-2FB03EC0E77D}"/>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E07E45AB-2693-D63B-3E2C-F159F2B1EFE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870E2DE5-ADC5-BD22-CC61-BD211DA135D1}"/>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10" name="TextBox 9">
            <a:extLst>
              <a:ext uri="{FF2B5EF4-FFF2-40B4-BE49-F238E27FC236}">
                <a16:creationId xmlns:a16="http://schemas.microsoft.com/office/drawing/2014/main" id="{2679343A-8802-449A-3E80-ACA84E5EBB46}"/>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a:t>
            </a:r>
          </a:p>
        </p:txBody>
      </p:sp>
      <p:pic>
        <p:nvPicPr>
          <p:cNvPr id="4" name="Picture 3" descr="A cartoon of a robot&#10;&#10;AI-generated content may be incorrect.">
            <a:extLst>
              <a:ext uri="{FF2B5EF4-FFF2-40B4-BE49-F238E27FC236}">
                <a16:creationId xmlns:a16="http://schemas.microsoft.com/office/drawing/2014/main" id="{390EB923-14C5-714C-FA54-1196E4A34958}"/>
              </a:ext>
            </a:extLst>
          </p:cNvPr>
          <p:cNvPicPr>
            <a:picLocks noChangeAspect="1"/>
          </p:cNvPicPr>
          <p:nvPr/>
        </p:nvPicPr>
        <p:blipFill>
          <a:blip r:embed="rId4"/>
          <a:stretch>
            <a:fillRect/>
          </a:stretch>
        </p:blipFill>
        <p:spPr>
          <a:xfrm>
            <a:off x="2301033" y="2551223"/>
            <a:ext cx="1796333" cy="2209004"/>
          </a:xfrm>
          <a:prstGeom prst="rect">
            <a:avLst/>
          </a:prstGeom>
        </p:spPr>
      </p:pic>
      <p:pic>
        <p:nvPicPr>
          <p:cNvPr id="12" name="Picture 11">
            <a:extLst>
              <a:ext uri="{FF2B5EF4-FFF2-40B4-BE49-F238E27FC236}">
                <a16:creationId xmlns:a16="http://schemas.microsoft.com/office/drawing/2014/main" id="{175C0FE7-B4D0-8B55-2541-2E2B31A0BDAC}"/>
              </a:ext>
            </a:extLst>
          </p:cNvPr>
          <p:cNvPicPr>
            <a:picLocks noChangeAspect="1"/>
          </p:cNvPicPr>
          <p:nvPr/>
        </p:nvPicPr>
        <p:blipFill>
          <a:blip r:embed="rId5"/>
          <a:stretch>
            <a:fillRect/>
          </a:stretch>
        </p:blipFill>
        <p:spPr>
          <a:xfrm>
            <a:off x="7529531" y="2696649"/>
            <a:ext cx="2592948" cy="2101182"/>
          </a:xfrm>
          <a:prstGeom prst="rect">
            <a:avLst/>
          </a:prstGeom>
        </p:spPr>
      </p:pic>
      <p:pic>
        <p:nvPicPr>
          <p:cNvPr id="13" name="Picture 12">
            <a:extLst>
              <a:ext uri="{FF2B5EF4-FFF2-40B4-BE49-F238E27FC236}">
                <a16:creationId xmlns:a16="http://schemas.microsoft.com/office/drawing/2014/main" id="{158E892B-1BFD-6A42-EB95-6D01942F7AA6}"/>
              </a:ext>
            </a:extLst>
          </p:cNvPr>
          <p:cNvPicPr>
            <a:picLocks noChangeAspect="1"/>
          </p:cNvPicPr>
          <p:nvPr/>
        </p:nvPicPr>
        <p:blipFill>
          <a:blip r:embed="rId6"/>
          <a:stretch>
            <a:fillRect/>
          </a:stretch>
        </p:blipFill>
        <p:spPr>
          <a:xfrm>
            <a:off x="4954492" y="2605134"/>
            <a:ext cx="2178498" cy="2101182"/>
          </a:xfrm>
          <a:prstGeom prst="rect">
            <a:avLst/>
          </a:prstGeom>
        </p:spPr>
      </p:pic>
      <p:sp>
        <p:nvSpPr>
          <p:cNvPr id="11" name="TextBox 10">
            <a:extLst>
              <a:ext uri="{FF2B5EF4-FFF2-40B4-BE49-F238E27FC236}">
                <a16:creationId xmlns:a16="http://schemas.microsoft.com/office/drawing/2014/main" id="{09DBA606-CEA3-AFD3-6332-7FCBD7CFB8DC}"/>
              </a:ext>
            </a:extLst>
          </p:cNvPr>
          <p:cNvSpPr txBox="1"/>
          <p:nvPr/>
        </p:nvSpPr>
        <p:spPr>
          <a:xfrm>
            <a:off x="2972755" y="4760227"/>
            <a:ext cx="819455" cy="369332"/>
          </a:xfrm>
          <a:prstGeom prst="rect">
            <a:avLst/>
          </a:prstGeom>
          <a:noFill/>
        </p:spPr>
        <p:txBody>
          <a:bodyPr wrap="none" rtlCol="0">
            <a:spAutoFit/>
          </a:bodyPr>
          <a:lstStyle/>
          <a:p>
            <a:r>
              <a:rPr lang="es-ES_tradnl" dirty="0"/>
              <a:t>MAE</a:t>
            </a:r>
            <a:r>
              <a:rPr lang="es-ES_tradnl" baseline="-25000" dirty="0"/>
              <a:t>1</a:t>
            </a:r>
            <a:endParaRPr lang="es-ES_tradnl" dirty="0"/>
          </a:p>
        </p:txBody>
      </p:sp>
      <p:sp>
        <p:nvSpPr>
          <p:cNvPr id="14" name="TextBox 13">
            <a:extLst>
              <a:ext uri="{FF2B5EF4-FFF2-40B4-BE49-F238E27FC236}">
                <a16:creationId xmlns:a16="http://schemas.microsoft.com/office/drawing/2014/main" id="{B0E4DB00-AD43-B263-7FB3-FD3876341907}"/>
              </a:ext>
            </a:extLst>
          </p:cNvPr>
          <p:cNvSpPr txBox="1"/>
          <p:nvPr/>
        </p:nvSpPr>
        <p:spPr>
          <a:xfrm>
            <a:off x="5790381" y="4756814"/>
            <a:ext cx="819455" cy="369332"/>
          </a:xfrm>
          <a:prstGeom prst="rect">
            <a:avLst/>
          </a:prstGeom>
          <a:noFill/>
        </p:spPr>
        <p:txBody>
          <a:bodyPr wrap="none" rtlCol="0">
            <a:spAutoFit/>
          </a:bodyPr>
          <a:lstStyle/>
          <a:p>
            <a:r>
              <a:rPr lang="es-ES_tradnl" dirty="0"/>
              <a:t>MAE</a:t>
            </a:r>
            <a:r>
              <a:rPr lang="es-ES_tradnl" baseline="-25000" dirty="0"/>
              <a:t>2</a:t>
            </a:r>
            <a:endParaRPr lang="es-ES_tradnl" dirty="0"/>
          </a:p>
        </p:txBody>
      </p:sp>
      <p:sp>
        <p:nvSpPr>
          <p:cNvPr id="15" name="TextBox 14">
            <a:extLst>
              <a:ext uri="{FF2B5EF4-FFF2-40B4-BE49-F238E27FC236}">
                <a16:creationId xmlns:a16="http://schemas.microsoft.com/office/drawing/2014/main" id="{D16251FB-7B63-4060-4DBD-D8F5690467E4}"/>
              </a:ext>
            </a:extLst>
          </p:cNvPr>
          <p:cNvSpPr txBox="1"/>
          <p:nvPr/>
        </p:nvSpPr>
        <p:spPr>
          <a:xfrm>
            <a:off x="8608007" y="4756814"/>
            <a:ext cx="819455" cy="369332"/>
          </a:xfrm>
          <a:prstGeom prst="rect">
            <a:avLst/>
          </a:prstGeom>
          <a:noFill/>
        </p:spPr>
        <p:txBody>
          <a:bodyPr wrap="none" rtlCol="0">
            <a:spAutoFit/>
          </a:bodyPr>
          <a:lstStyle/>
          <a:p>
            <a:r>
              <a:rPr lang="es-ES_tradnl" dirty="0"/>
              <a:t>MAE</a:t>
            </a:r>
            <a:r>
              <a:rPr lang="es-ES_tradnl" baseline="-25000" dirty="0"/>
              <a:t>3</a:t>
            </a:r>
            <a:endParaRPr lang="es-ES_tradnl" dirty="0"/>
          </a:p>
        </p:txBody>
      </p:sp>
      <p:sp>
        <p:nvSpPr>
          <p:cNvPr id="3" name="Right Brace 2">
            <a:extLst>
              <a:ext uri="{FF2B5EF4-FFF2-40B4-BE49-F238E27FC236}">
                <a16:creationId xmlns:a16="http://schemas.microsoft.com/office/drawing/2014/main" id="{2CB78DA5-AC65-9F57-CEE1-673F77B23988}"/>
              </a:ext>
            </a:extLst>
          </p:cNvPr>
          <p:cNvSpPr/>
          <p:nvPr/>
        </p:nvSpPr>
        <p:spPr>
          <a:xfrm rot="5400000">
            <a:off x="5978972" y="2047539"/>
            <a:ext cx="477057" cy="6601658"/>
          </a:xfrm>
          <a:prstGeom prst="rightBrace">
            <a:avLst>
              <a:gd name="adj1" fmla="val 20021"/>
              <a:gd name="adj2" fmla="val 49873"/>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23458504-C501-EB2E-7172-40B2A3BDC799}"/>
                  </a:ext>
                </a:extLst>
              </p:cNvPr>
              <p:cNvSpPr txBox="1"/>
              <p:nvPr/>
            </p:nvSpPr>
            <p:spPr>
              <a:xfrm>
                <a:off x="5863076" y="5643110"/>
                <a:ext cx="708847" cy="37971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s-ES_tradnl" i="1" smtClean="0">
                              <a:latin typeface="Cambria Math" panose="02040503050406030204" pitchFamily="18" charset="0"/>
                            </a:rPr>
                          </m:ctrlPr>
                        </m:accPr>
                        <m:e>
                          <m:r>
                            <m:rPr>
                              <m:sty m:val="p"/>
                            </m:rPr>
                            <a:rPr lang="en-US" b="0" i="0" smtClean="0">
                              <a:latin typeface="Cambria Math" panose="02040503050406030204" pitchFamily="18" charset="0"/>
                            </a:rPr>
                            <m:t>MAE</m:t>
                          </m:r>
                        </m:e>
                      </m:acc>
                    </m:oMath>
                  </m:oMathPara>
                </a14:m>
                <a:endParaRPr lang="es-ES_tradnl" dirty="0"/>
              </a:p>
            </p:txBody>
          </p:sp>
        </mc:Choice>
        <mc:Fallback xmlns="">
          <p:sp>
            <p:nvSpPr>
              <p:cNvPr id="8" name="TextBox 7">
                <a:extLst>
                  <a:ext uri="{FF2B5EF4-FFF2-40B4-BE49-F238E27FC236}">
                    <a16:creationId xmlns:a16="http://schemas.microsoft.com/office/drawing/2014/main" id="{23458504-C501-EB2E-7172-40B2A3BDC799}"/>
                  </a:ext>
                </a:extLst>
              </p:cNvPr>
              <p:cNvSpPr txBox="1">
                <a:spLocks noRot="1" noChangeAspect="1" noMove="1" noResize="1" noEditPoints="1" noAdjustHandles="1" noChangeArrowheads="1" noChangeShapeType="1" noTextEdit="1"/>
              </p:cNvSpPr>
              <p:nvPr/>
            </p:nvSpPr>
            <p:spPr>
              <a:xfrm>
                <a:off x="5863076" y="5643110"/>
                <a:ext cx="708847" cy="379719"/>
              </a:xfrm>
              <a:prstGeom prst="rect">
                <a:avLst/>
              </a:prstGeom>
              <a:blipFill>
                <a:blip r:embed="rId7"/>
                <a:stretch>
                  <a:fillRect/>
                </a:stretch>
              </a:blipFill>
            </p:spPr>
            <p:txBody>
              <a:bodyPr/>
              <a:lstStyle/>
              <a:p>
                <a:r>
                  <a:rPr lang="es-ES_tradnl">
                    <a:noFill/>
                  </a:rPr>
                  <a:t> </a:t>
                </a:r>
              </a:p>
            </p:txBody>
          </p:sp>
        </mc:Fallback>
      </mc:AlternateContent>
    </p:spTree>
    <p:extLst>
      <p:ext uri="{BB962C8B-B14F-4D97-AF65-F5344CB8AC3E}">
        <p14:creationId xmlns:p14="http://schemas.microsoft.com/office/powerpoint/2010/main" val="10734727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77FA37-E576-810B-5C2F-54BC58353D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4D24B9-E7C2-BDA3-AA45-0CD9657B8C90}"/>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60DEE4E9-A65C-686E-1DFA-453AEA29301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0E18E330-FA0C-A856-DEE9-CF275B05D9DA}"/>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10" name="TextBox 9">
            <a:extLst>
              <a:ext uri="{FF2B5EF4-FFF2-40B4-BE49-F238E27FC236}">
                <a16:creationId xmlns:a16="http://schemas.microsoft.com/office/drawing/2014/main" id="{E277FC44-24E2-FD73-2189-49F463D46D22}"/>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a:t>
            </a:r>
          </a:p>
        </p:txBody>
      </p:sp>
      <p:pic>
        <p:nvPicPr>
          <p:cNvPr id="4" name="Picture 3" descr="A cartoon of a robot&#10;&#10;AI-generated content may be incorrect.">
            <a:extLst>
              <a:ext uri="{FF2B5EF4-FFF2-40B4-BE49-F238E27FC236}">
                <a16:creationId xmlns:a16="http://schemas.microsoft.com/office/drawing/2014/main" id="{817A4344-BDEE-E102-83DC-81E98DB71E3A}"/>
              </a:ext>
            </a:extLst>
          </p:cNvPr>
          <p:cNvPicPr>
            <a:picLocks noChangeAspect="1"/>
          </p:cNvPicPr>
          <p:nvPr/>
        </p:nvPicPr>
        <p:blipFill>
          <a:blip r:embed="rId4"/>
          <a:stretch>
            <a:fillRect/>
          </a:stretch>
        </p:blipFill>
        <p:spPr>
          <a:xfrm>
            <a:off x="3236660" y="2361044"/>
            <a:ext cx="1980005" cy="2434871"/>
          </a:xfrm>
          <a:prstGeom prst="rect">
            <a:avLst/>
          </a:prstGeom>
        </p:spPr>
      </p:pic>
      <p:pic>
        <p:nvPicPr>
          <p:cNvPr id="20" name="Picture 19">
            <a:extLst>
              <a:ext uri="{FF2B5EF4-FFF2-40B4-BE49-F238E27FC236}">
                <a16:creationId xmlns:a16="http://schemas.microsoft.com/office/drawing/2014/main" id="{53ACF24C-3A90-29FB-262B-0CD45B94E3E2}"/>
              </a:ext>
            </a:extLst>
          </p:cNvPr>
          <p:cNvPicPr>
            <a:picLocks noChangeAspect="1"/>
          </p:cNvPicPr>
          <p:nvPr/>
        </p:nvPicPr>
        <p:blipFill>
          <a:blip r:embed="rId5"/>
          <a:stretch>
            <a:fillRect/>
          </a:stretch>
        </p:blipFill>
        <p:spPr>
          <a:xfrm>
            <a:off x="6568580" y="2583809"/>
            <a:ext cx="2936762" cy="2212106"/>
          </a:xfrm>
          <a:prstGeom prst="rect">
            <a:avLst/>
          </a:prstGeom>
        </p:spPr>
      </p:pic>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E0A47214-0F84-3104-5AC1-AE2C30629E58}"/>
                  </a:ext>
                </a:extLst>
              </p:cNvPr>
              <p:cNvSpPr txBox="1"/>
              <p:nvPr/>
            </p:nvSpPr>
            <p:spPr>
              <a:xfrm>
                <a:off x="3916830" y="4862860"/>
                <a:ext cx="883575" cy="475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s-ES_tradnl" sz="2400" i="1" smtClean="0">
                              <a:solidFill>
                                <a:schemeClr val="tx1">
                                  <a:lumMod val="75000"/>
                                  <a:lumOff val="25000"/>
                                </a:schemeClr>
                              </a:solidFill>
                              <a:latin typeface="Cambria Math" panose="02040503050406030204" pitchFamily="18" charset="0"/>
                            </a:rPr>
                          </m:ctrlPr>
                        </m:accPr>
                        <m:e>
                          <m:r>
                            <m:rPr>
                              <m:sty m:val="p"/>
                            </m:rPr>
                            <a:rPr lang="en-US" sz="2400" b="0" i="0" smtClean="0">
                              <a:solidFill>
                                <a:schemeClr val="tx1">
                                  <a:lumMod val="75000"/>
                                  <a:lumOff val="25000"/>
                                </a:schemeClr>
                              </a:solidFill>
                              <a:latin typeface="Cambria Math" panose="02040503050406030204" pitchFamily="18" charset="0"/>
                            </a:rPr>
                            <m:t>MAE</m:t>
                          </m:r>
                        </m:e>
                      </m:acc>
                    </m:oMath>
                  </m:oMathPara>
                </a14:m>
                <a:endParaRPr lang="es-ES_tradnl" sz="2400" dirty="0">
                  <a:solidFill>
                    <a:schemeClr val="tx1">
                      <a:lumMod val="75000"/>
                      <a:lumOff val="25000"/>
                    </a:schemeClr>
                  </a:solidFill>
                </a:endParaRPr>
              </a:p>
            </p:txBody>
          </p:sp>
        </mc:Choice>
        <mc:Fallback xmlns="">
          <p:sp>
            <p:nvSpPr>
              <p:cNvPr id="21" name="TextBox 20">
                <a:extLst>
                  <a:ext uri="{FF2B5EF4-FFF2-40B4-BE49-F238E27FC236}">
                    <a16:creationId xmlns:a16="http://schemas.microsoft.com/office/drawing/2014/main" id="{E0A47214-0F84-3104-5AC1-AE2C30629E58}"/>
                  </a:ext>
                </a:extLst>
              </p:cNvPr>
              <p:cNvSpPr txBox="1">
                <a:spLocks noRot="1" noChangeAspect="1" noMove="1" noResize="1" noEditPoints="1" noAdjustHandles="1" noChangeArrowheads="1" noChangeShapeType="1" noTextEdit="1"/>
              </p:cNvSpPr>
              <p:nvPr/>
            </p:nvSpPr>
            <p:spPr>
              <a:xfrm>
                <a:off x="3916830" y="4862860"/>
                <a:ext cx="883575" cy="475515"/>
              </a:xfrm>
              <a:prstGeom prst="rect">
                <a:avLst/>
              </a:prstGeom>
              <a:blipFill>
                <a:blip r:embed="rId6"/>
                <a:stretch>
                  <a:fillRect t="-263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5E3409A5-7579-7B02-9405-20922FA10C79}"/>
                  </a:ext>
                </a:extLst>
              </p:cNvPr>
              <p:cNvSpPr txBox="1"/>
              <p:nvPr/>
            </p:nvSpPr>
            <p:spPr>
              <a:xfrm>
                <a:off x="7595173" y="4874226"/>
                <a:ext cx="883575" cy="475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s-ES_tradnl" sz="2400" i="1" smtClean="0">
                              <a:solidFill>
                                <a:srgbClr val="C00000"/>
                              </a:solidFill>
                              <a:latin typeface="Cambria Math" panose="02040503050406030204" pitchFamily="18" charset="0"/>
                            </a:rPr>
                          </m:ctrlPr>
                        </m:accPr>
                        <m:e>
                          <m:r>
                            <m:rPr>
                              <m:sty m:val="p"/>
                            </m:rPr>
                            <a:rPr lang="en-US" sz="2400" b="0" i="0" smtClean="0">
                              <a:solidFill>
                                <a:srgbClr val="C00000"/>
                              </a:solidFill>
                              <a:latin typeface="Cambria Math" panose="02040503050406030204" pitchFamily="18" charset="0"/>
                            </a:rPr>
                            <m:t>MAE</m:t>
                          </m:r>
                        </m:e>
                      </m:acc>
                    </m:oMath>
                  </m:oMathPara>
                </a14:m>
                <a:endParaRPr lang="es-ES_tradnl" sz="2400" dirty="0">
                  <a:solidFill>
                    <a:srgbClr val="C00000"/>
                  </a:solidFill>
                </a:endParaRPr>
              </a:p>
            </p:txBody>
          </p:sp>
        </mc:Choice>
        <mc:Fallback xmlns="">
          <p:sp>
            <p:nvSpPr>
              <p:cNvPr id="22" name="TextBox 21">
                <a:extLst>
                  <a:ext uri="{FF2B5EF4-FFF2-40B4-BE49-F238E27FC236}">
                    <a16:creationId xmlns:a16="http://schemas.microsoft.com/office/drawing/2014/main" id="{5E3409A5-7579-7B02-9405-20922FA10C79}"/>
                  </a:ext>
                </a:extLst>
              </p:cNvPr>
              <p:cNvSpPr txBox="1">
                <a:spLocks noRot="1" noChangeAspect="1" noMove="1" noResize="1" noEditPoints="1" noAdjustHandles="1" noChangeArrowheads="1" noChangeShapeType="1" noTextEdit="1"/>
              </p:cNvSpPr>
              <p:nvPr/>
            </p:nvSpPr>
            <p:spPr>
              <a:xfrm>
                <a:off x="7595173" y="4874226"/>
                <a:ext cx="883575" cy="475515"/>
              </a:xfrm>
              <a:prstGeom prst="rect">
                <a:avLst/>
              </a:prstGeom>
              <a:blipFill>
                <a:blip r:embed="rId7"/>
                <a:stretch>
                  <a:fillRect t="-2632"/>
                </a:stretch>
              </a:blipFill>
            </p:spPr>
            <p:txBody>
              <a:bodyPr/>
              <a:lstStyle/>
              <a:p>
                <a:r>
                  <a:rPr lang="es-ES_tradnl">
                    <a:noFill/>
                  </a:rPr>
                  <a:t> </a:t>
                </a:r>
              </a:p>
            </p:txBody>
          </p:sp>
        </mc:Fallback>
      </mc:AlternateContent>
    </p:spTree>
    <p:extLst>
      <p:ext uri="{BB962C8B-B14F-4D97-AF65-F5344CB8AC3E}">
        <p14:creationId xmlns:p14="http://schemas.microsoft.com/office/powerpoint/2010/main" val="305375179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F5EEB8-2DB3-C5BA-039B-626DA37F5D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2EC902-71FD-BD54-F4DB-08F3B28DDAAB}"/>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77C55B78-A94F-3915-FED1-0FDE8534990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3BD8976F-FF95-8688-747F-0D8AEB0490E0}"/>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10" name="TextBox 9">
            <a:extLst>
              <a:ext uri="{FF2B5EF4-FFF2-40B4-BE49-F238E27FC236}">
                <a16:creationId xmlns:a16="http://schemas.microsoft.com/office/drawing/2014/main" id="{5C2B4B4C-42BC-5DCF-F3D6-4FEDE26ACFF9}"/>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a:t>
            </a:r>
          </a:p>
        </p:txBody>
      </p:sp>
      <p:pic>
        <p:nvPicPr>
          <p:cNvPr id="4" name="Picture 3" descr="A cartoon of a robot&#10;&#10;AI-generated content may be incorrect.">
            <a:extLst>
              <a:ext uri="{FF2B5EF4-FFF2-40B4-BE49-F238E27FC236}">
                <a16:creationId xmlns:a16="http://schemas.microsoft.com/office/drawing/2014/main" id="{27391059-6D9C-E65C-045F-325633AFF190}"/>
              </a:ext>
            </a:extLst>
          </p:cNvPr>
          <p:cNvPicPr>
            <a:picLocks noChangeAspect="1"/>
          </p:cNvPicPr>
          <p:nvPr/>
        </p:nvPicPr>
        <p:blipFill>
          <a:blip r:embed="rId4"/>
          <a:stretch>
            <a:fillRect/>
          </a:stretch>
        </p:blipFill>
        <p:spPr>
          <a:xfrm>
            <a:off x="3236660" y="2361044"/>
            <a:ext cx="1980005" cy="2434871"/>
          </a:xfrm>
          <a:prstGeom prst="rect">
            <a:avLst/>
          </a:prstGeom>
        </p:spPr>
      </p:pic>
      <p:pic>
        <p:nvPicPr>
          <p:cNvPr id="20" name="Picture 19">
            <a:extLst>
              <a:ext uri="{FF2B5EF4-FFF2-40B4-BE49-F238E27FC236}">
                <a16:creationId xmlns:a16="http://schemas.microsoft.com/office/drawing/2014/main" id="{11AF6604-DA2E-07B4-1D25-0BB08C934322}"/>
              </a:ext>
            </a:extLst>
          </p:cNvPr>
          <p:cNvPicPr>
            <a:picLocks noChangeAspect="1"/>
          </p:cNvPicPr>
          <p:nvPr/>
        </p:nvPicPr>
        <p:blipFill>
          <a:blip r:embed="rId5"/>
          <a:stretch>
            <a:fillRect/>
          </a:stretch>
        </p:blipFill>
        <p:spPr>
          <a:xfrm>
            <a:off x="6568580" y="2583809"/>
            <a:ext cx="2936762" cy="2212106"/>
          </a:xfrm>
          <a:prstGeom prst="rect">
            <a:avLst/>
          </a:prstGeom>
        </p:spPr>
      </p:pic>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334FEB4D-5856-A150-A800-C373CDA294C8}"/>
                  </a:ext>
                </a:extLst>
              </p:cNvPr>
              <p:cNvSpPr txBox="1"/>
              <p:nvPr/>
            </p:nvSpPr>
            <p:spPr>
              <a:xfrm>
                <a:off x="3916830" y="4862860"/>
                <a:ext cx="883575" cy="475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s-ES_tradnl" sz="2400" i="1" smtClean="0">
                              <a:solidFill>
                                <a:schemeClr val="tx1">
                                  <a:lumMod val="75000"/>
                                  <a:lumOff val="25000"/>
                                </a:schemeClr>
                              </a:solidFill>
                              <a:latin typeface="Cambria Math" panose="02040503050406030204" pitchFamily="18" charset="0"/>
                            </a:rPr>
                          </m:ctrlPr>
                        </m:accPr>
                        <m:e>
                          <m:r>
                            <m:rPr>
                              <m:sty m:val="p"/>
                            </m:rPr>
                            <a:rPr lang="en-US" sz="2400" b="0" i="0" smtClean="0">
                              <a:solidFill>
                                <a:schemeClr val="tx1">
                                  <a:lumMod val="75000"/>
                                  <a:lumOff val="25000"/>
                                </a:schemeClr>
                              </a:solidFill>
                              <a:latin typeface="Cambria Math" panose="02040503050406030204" pitchFamily="18" charset="0"/>
                            </a:rPr>
                            <m:t>MAE</m:t>
                          </m:r>
                        </m:e>
                      </m:acc>
                    </m:oMath>
                  </m:oMathPara>
                </a14:m>
                <a:endParaRPr lang="es-ES_tradnl" sz="2400" dirty="0">
                  <a:solidFill>
                    <a:schemeClr val="tx1">
                      <a:lumMod val="75000"/>
                      <a:lumOff val="25000"/>
                    </a:schemeClr>
                  </a:solidFill>
                </a:endParaRPr>
              </a:p>
            </p:txBody>
          </p:sp>
        </mc:Choice>
        <mc:Fallback xmlns="">
          <p:sp>
            <p:nvSpPr>
              <p:cNvPr id="21" name="TextBox 20">
                <a:extLst>
                  <a:ext uri="{FF2B5EF4-FFF2-40B4-BE49-F238E27FC236}">
                    <a16:creationId xmlns:a16="http://schemas.microsoft.com/office/drawing/2014/main" id="{334FEB4D-5856-A150-A800-C373CDA294C8}"/>
                  </a:ext>
                </a:extLst>
              </p:cNvPr>
              <p:cNvSpPr txBox="1">
                <a:spLocks noRot="1" noChangeAspect="1" noMove="1" noResize="1" noEditPoints="1" noAdjustHandles="1" noChangeArrowheads="1" noChangeShapeType="1" noTextEdit="1"/>
              </p:cNvSpPr>
              <p:nvPr/>
            </p:nvSpPr>
            <p:spPr>
              <a:xfrm>
                <a:off x="3916830" y="4862860"/>
                <a:ext cx="883575" cy="475515"/>
              </a:xfrm>
              <a:prstGeom prst="rect">
                <a:avLst/>
              </a:prstGeom>
              <a:blipFill>
                <a:blip r:embed="rId6"/>
                <a:stretch>
                  <a:fillRect t="-263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F27E86ED-F607-0A50-A384-BF26D2E9CCEB}"/>
                  </a:ext>
                </a:extLst>
              </p:cNvPr>
              <p:cNvSpPr txBox="1"/>
              <p:nvPr/>
            </p:nvSpPr>
            <p:spPr>
              <a:xfrm>
                <a:off x="7595173" y="4874226"/>
                <a:ext cx="883575" cy="475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s-ES_tradnl" sz="2400" i="1" smtClean="0">
                              <a:solidFill>
                                <a:srgbClr val="C00000"/>
                              </a:solidFill>
                              <a:latin typeface="Cambria Math" panose="02040503050406030204" pitchFamily="18" charset="0"/>
                            </a:rPr>
                          </m:ctrlPr>
                        </m:accPr>
                        <m:e>
                          <m:r>
                            <m:rPr>
                              <m:sty m:val="p"/>
                            </m:rPr>
                            <a:rPr lang="en-US" sz="2400" b="0" i="0" smtClean="0">
                              <a:solidFill>
                                <a:srgbClr val="C00000"/>
                              </a:solidFill>
                              <a:latin typeface="Cambria Math" panose="02040503050406030204" pitchFamily="18" charset="0"/>
                            </a:rPr>
                            <m:t>MAE</m:t>
                          </m:r>
                        </m:e>
                      </m:acc>
                    </m:oMath>
                  </m:oMathPara>
                </a14:m>
                <a:endParaRPr lang="es-ES_tradnl" sz="2400" dirty="0">
                  <a:solidFill>
                    <a:srgbClr val="C00000"/>
                  </a:solidFill>
                </a:endParaRPr>
              </a:p>
            </p:txBody>
          </p:sp>
        </mc:Choice>
        <mc:Fallback xmlns="">
          <p:sp>
            <p:nvSpPr>
              <p:cNvPr id="22" name="TextBox 21">
                <a:extLst>
                  <a:ext uri="{FF2B5EF4-FFF2-40B4-BE49-F238E27FC236}">
                    <a16:creationId xmlns:a16="http://schemas.microsoft.com/office/drawing/2014/main" id="{F27E86ED-F607-0A50-A384-BF26D2E9CCEB}"/>
                  </a:ext>
                </a:extLst>
              </p:cNvPr>
              <p:cNvSpPr txBox="1">
                <a:spLocks noRot="1" noChangeAspect="1" noMove="1" noResize="1" noEditPoints="1" noAdjustHandles="1" noChangeArrowheads="1" noChangeShapeType="1" noTextEdit="1"/>
              </p:cNvSpPr>
              <p:nvPr/>
            </p:nvSpPr>
            <p:spPr>
              <a:xfrm>
                <a:off x="7595173" y="4874226"/>
                <a:ext cx="883575" cy="475515"/>
              </a:xfrm>
              <a:prstGeom prst="rect">
                <a:avLst/>
              </a:prstGeom>
              <a:blipFill>
                <a:blip r:embed="rId7"/>
                <a:stretch>
                  <a:fillRect t="-2632"/>
                </a:stretch>
              </a:blipFill>
            </p:spPr>
            <p:txBody>
              <a:bodyPr/>
              <a:lstStyle/>
              <a:p>
                <a:r>
                  <a:rPr lang="es-ES_tradnl">
                    <a:noFill/>
                  </a:rPr>
                  <a:t> </a:t>
                </a:r>
              </a:p>
            </p:txBody>
          </p:sp>
        </mc:Fallback>
      </mc:AlternateContent>
      <p:sp>
        <p:nvSpPr>
          <p:cNvPr id="23" name="TextBox 22">
            <a:extLst>
              <a:ext uri="{FF2B5EF4-FFF2-40B4-BE49-F238E27FC236}">
                <a16:creationId xmlns:a16="http://schemas.microsoft.com/office/drawing/2014/main" id="{FBCD96BC-A4EA-F85D-7FA7-A5CD7B5BC620}"/>
              </a:ext>
            </a:extLst>
          </p:cNvPr>
          <p:cNvSpPr txBox="1"/>
          <p:nvPr/>
        </p:nvSpPr>
        <p:spPr>
          <a:xfrm>
            <a:off x="5968399" y="4808229"/>
            <a:ext cx="458780" cy="584775"/>
          </a:xfrm>
          <a:prstGeom prst="rect">
            <a:avLst/>
          </a:prstGeom>
          <a:noFill/>
        </p:spPr>
        <p:txBody>
          <a:bodyPr wrap="none" rtlCol="0">
            <a:spAutoFit/>
          </a:bodyPr>
          <a:lstStyle/>
          <a:p>
            <a:r>
              <a:rPr lang="es-ES_tradnl" sz="3200" dirty="0"/>
              <a:t>&lt;</a:t>
            </a:r>
          </a:p>
        </p:txBody>
      </p:sp>
    </p:spTree>
    <p:extLst>
      <p:ext uri="{BB962C8B-B14F-4D97-AF65-F5344CB8AC3E}">
        <p14:creationId xmlns:p14="http://schemas.microsoft.com/office/powerpoint/2010/main" val="26042445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B4B93-7AB5-D186-B6CE-F58D6A4ED8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6A5D9B-3B87-2742-E4BA-99B1E1BCC7B2}"/>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FD894783-C7D0-4C9A-717E-14AB3B86586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72535EAA-F667-AF26-7CFC-5CA89CD33D6C}"/>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10" name="TextBox 9">
            <a:extLst>
              <a:ext uri="{FF2B5EF4-FFF2-40B4-BE49-F238E27FC236}">
                <a16:creationId xmlns:a16="http://schemas.microsoft.com/office/drawing/2014/main" id="{DB48DE6D-80A9-5D16-BEDF-2FFE0E084100}"/>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a:t>
            </a:r>
          </a:p>
        </p:txBody>
      </p:sp>
      <p:pic>
        <p:nvPicPr>
          <p:cNvPr id="4" name="Picture 3" descr="A cartoon of a robot&#10;&#10;AI-generated content may be incorrect.">
            <a:extLst>
              <a:ext uri="{FF2B5EF4-FFF2-40B4-BE49-F238E27FC236}">
                <a16:creationId xmlns:a16="http://schemas.microsoft.com/office/drawing/2014/main" id="{D9E54810-3899-99B2-5D24-F4F5E007F29B}"/>
              </a:ext>
            </a:extLst>
          </p:cNvPr>
          <p:cNvPicPr>
            <a:picLocks noChangeAspect="1"/>
          </p:cNvPicPr>
          <p:nvPr/>
        </p:nvPicPr>
        <p:blipFill>
          <a:blip r:embed="rId4"/>
          <a:stretch>
            <a:fillRect/>
          </a:stretch>
        </p:blipFill>
        <p:spPr>
          <a:xfrm>
            <a:off x="3236660" y="2361044"/>
            <a:ext cx="1980005" cy="2434871"/>
          </a:xfrm>
          <a:prstGeom prst="rect">
            <a:avLst/>
          </a:prstGeom>
        </p:spPr>
      </p:pic>
      <p:pic>
        <p:nvPicPr>
          <p:cNvPr id="20" name="Picture 19">
            <a:extLst>
              <a:ext uri="{FF2B5EF4-FFF2-40B4-BE49-F238E27FC236}">
                <a16:creationId xmlns:a16="http://schemas.microsoft.com/office/drawing/2014/main" id="{165E41B3-59AF-3827-DB29-B146AAD5BBB1}"/>
              </a:ext>
            </a:extLst>
          </p:cNvPr>
          <p:cNvPicPr>
            <a:picLocks noChangeAspect="1"/>
          </p:cNvPicPr>
          <p:nvPr/>
        </p:nvPicPr>
        <p:blipFill>
          <a:blip r:embed="rId5"/>
          <a:stretch>
            <a:fillRect/>
          </a:stretch>
        </p:blipFill>
        <p:spPr>
          <a:xfrm>
            <a:off x="6568580" y="2583809"/>
            <a:ext cx="2936762" cy="2212106"/>
          </a:xfrm>
          <a:prstGeom prst="rect">
            <a:avLst/>
          </a:prstGeom>
        </p:spPr>
      </p:pic>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57F2E9B8-B817-E8E5-A57F-6F50FDD671B7}"/>
                  </a:ext>
                </a:extLst>
              </p:cNvPr>
              <p:cNvSpPr txBox="1"/>
              <p:nvPr/>
            </p:nvSpPr>
            <p:spPr>
              <a:xfrm>
                <a:off x="3916830" y="4862860"/>
                <a:ext cx="883575" cy="475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s-ES_tradnl" sz="2400" i="1" smtClean="0">
                              <a:solidFill>
                                <a:schemeClr val="tx1">
                                  <a:lumMod val="75000"/>
                                  <a:lumOff val="25000"/>
                                </a:schemeClr>
                              </a:solidFill>
                              <a:latin typeface="Cambria Math" panose="02040503050406030204" pitchFamily="18" charset="0"/>
                            </a:rPr>
                          </m:ctrlPr>
                        </m:accPr>
                        <m:e>
                          <m:r>
                            <m:rPr>
                              <m:sty m:val="p"/>
                            </m:rPr>
                            <a:rPr lang="en-US" sz="2400" b="0" i="0" smtClean="0">
                              <a:solidFill>
                                <a:schemeClr val="tx1">
                                  <a:lumMod val="75000"/>
                                  <a:lumOff val="25000"/>
                                </a:schemeClr>
                              </a:solidFill>
                              <a:latin typeface="Cambria Math" panose="02040503050406030204" pitchFamily="18" charset="0"/>
                            </a:rPr>
                            <m:t>MAE</m:t>
                          </m:r>
                        </m:e>
                      </m:acc>
                    </m:oMath>
                  </m:oMathPara>
                </a14:m>
                <a:endParaRPr lang="es-ES_tradnl" sz="2400" dirty="0">
                  <a:solidFill>
                    <a:schemeClr val="tx1">
                      <a:lumMod val="75000"/>
                      <a:lumOff val="25000"/>
                    </a:schemeClr>
                  </a:solidFill>
                </a:endParaRPr>
              </a:p>
            </p:txBody>
          </p:sp>
        </mc:Choice>
        <mc:Fallback xmlns="">
          <p:sp>
            <p:nvSpPr>
              <p:cNvPr id="21" name="TextBox 20">
                <a:extLst>
                  <a:ext uri="{FF2B5EF4-FFF2-40B4-BE49-F238E27FC236}">
                    <a16:creationId xmlns:a16="http://schemas.microsoft.com/office/drawing/2014/main" id="{57F2E9B8-B817-E8E5-A57F-6F50FDD671B7}"/>
                  </a:ext>
                </a:extLst>
              </p:cNvPr>
              <p:cNvSpPr txBox="1">
                <a:spLocks noRot="1" noChangeAspect="1" noMove="1" noResize="1" noEditPoints="1" noAdjustHandles="1" noChangeArrowheads="1" noChangeShapeType="1" noTextEdit="1"/>
              </p:cNvSpPr>
              <p:nvPr/>
            </p:nvSpPr>
            <p:spPr>
              <a:xfrm>
                <a:off x="3916830" y="4862860"/>
                <a:ext cx="883575" cy="475515"/>
              </a:xfrm>
              <a:prstGeom prst="rect">
                <a:avLst/>
              </a:prstGeom>
              <a:blipFill>
                <a:blip r:embed="rId6"/>
                <a:stretch>
                  <a:fillRect t="-2632"/>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4CA5516A-9563-C2CC-6C25-0B464A4E0258}"/>
                  </a:ext>
                </a:extLst>
              </p:cNvPr>
              <p:cNvSpPr txBox="1"/>
              <p:nvPr/>
            </p:nvSpPr>
            <p:spPr>
              <a:xfrm>
                <a:off x="7595173" y="4874226"/>
                <a:ext cx="883575" cy="4755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es-ES_tradnl" sz="2400" i="1" smtClean="0">
                              <a:solidFill>
                                <a:srgbClr val="C00000"/>
                              </a:solidFill>
                              <a:latin typeface="Cambria Math" panose="02040503050406030204" pitchFamily="18" charset="0"/>
                            </a:rPr>
                          </m:ctrlPr>
                        </m:accPr>
                        <m:e>
                          <m:r>
                            <m:rPr>
                              <m:sty m:val="p"/>
                            </m:rPr>
                            <a:rPr lang="en-US" sz="2400" b="0" i="0" smtClean="0">
                              <a:solidFill>
                                <a:srgbClr val="C00000"/>
                              </a:solidFill>
                              <a:latin typeface="Cambria Math" panose="02040503050406030204" pitchFamily="18" charset="0"/>
                            </a:rPr>
                            <m:t>MAE</m:t>
                          </m:r>
                        </m:e>
                      </m:acc>
                    </m:oMath>
                  </m:oMathPara>
                </a14:m>
                <a:endParaRPr lang="es-ES_tradnl" sz="2400" dirty="0">
                  <a:solidFill>
                    <a:srgbClr val="C00000"/>
                  </a:solidFill>
                </a:endParaRPr>
              </a:p>
            </p:txBody>
          </p:sp>
        </mc:Choice>
        <mc:Fallback xmlns="">
          <p:sp>
            <p:nvSpPr>
              <p:cNvPr id="22" name="TextBox 21">
                <a:extLst>
                  <a:ext uri="{FF2B5EF4-FFF2-40B4-BE49-F238E27FC236}">
                    <a16:creationId xmlns:a16="http://schemas.microsoft.com/office/drawing/2014/main" id="{4CA5516A-9563-C2CC-6C25-0B464A4E0258}"/>
                  </a:ext>
                </a:extLst>
              </p:cNvPr>
              <p:cNvSpPr txBox="1">
                <a:spLocks noRot="1" noChangeAspect="1" noMove="1" noResize="1" noEditPoints="1" noAdjustHandles="1" noChangeArrowheads="1" noChangeShapeType="1" noTextEdit="1"/>
              </p:cNvSpPr>
              <p:nvPr/>
            </p:nvSpPr>
            <p:spPr>
              <a:xfrm>
                <a:off x="7595173" y="4874226"/>
                <a:ext cx="883575" cy="475515"/>
              </a:xfrm>
              <a:prstGeom prst="rect">
                <a:avLst/>
              </a:prstGeom>
              <a:blipFill>
                <a:blip r:embed="rId7"/>
                <a:stretch>
                  <a:fillRect t="-2632"/>
                </a:stretch>
              </a:blipFill>
            </p:spPr>
            <p:txBody>
              <a:bodyPr/>
              <a:lstStyle/>
              <a:p>
                <a:r>
                  <a:rPr lang="es-ES_tradnl">
                    <a:noFill/>
                  </a:rPr>
                  <a:t> </a:t>
                </a:r>
              </a:p>
            </p:txBody>
          </p:sp>
        </mc:Fallback>
      </mc:AlternateContent>
      <p:sp>
        <p:nvSpPr>
          <p:cNvPr id="23" name="TextBox 22">
            <a:extLst>
              <a:ext uri="{FF2B5EF4-FFF2-40B4-BE49-F238E27FC236}">
                <a16:creationId xmlns:a16="http://schemas.microsoft.com/office/drawing/2014/main" id="{8430B05D-E5FB-AC6B-FF14-83ABAAD632D4}"/>
              </a:ext>
            </a:extLst>
          </p:cNvPr>
          <p:cNvSpPr txBox="1"/>
          <p:nvPr/>
        </p:nvSpPr>
        <p:spPr>
          <a:xfrm>
            <a:off x="5968399" y="4808229"/>
            <a:ext cx="458780" cy="584775"/>
          </a:xfrm>
          <a:prstGeom prst="rect">
            <a:avLst/>
          </a:prstGeom>
          <a:noFill/>
        </p:spPr>
        <p:txBody>
          <a:bodyPr wrap="none" rtlCol="0">
            <a:spAutoFit/>
          </a:bodyPr>
          <a:lstStyle/>
          <a:p>
            <a:r>
              <a:rPr lang="es-ES_tradnl" sz="3200" dirty="0"/>
              <a:t>&lt;</a:t>
            </a:r>
          </a:p>
        </p:txBody>
      </p:sp>
      <p:sp>
        <p:nvSpPr>
          <p:cNvPr id="3" name="Oval 2">
            <a:extLst>
              <a:ext uri="{FF2B5EF4-FFF2-40B4-BE49-F238E27FC236}">
                <a16:creationId xmlns:a16="http://schemas.microsoft.com/office/drawing/2014/main" id="{3A4D7572-C15E-7F56-C2CE-555E9FB3F7E1}"/>
              </a:ext>
            </a:extLst>
          </p:cNvPr>
          <p:cNvSpPr/>
          <p:nvPr/>
        </p:nvSpPr>
        <p:spPr>
          <a:xfrm>
            <a:off x="3371044" y="2060868"/>
            <a:ext cx="2013358" cy="2813358"/>
          </a:xfrm>
          <a:prstGeom prst="ellipse">
            <a:avLst/>
          </a:prstGeom>
          <a:no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6045175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800100" y="2101362"/>
            <a:ext cx="10591800" cy="4086078"/>
          </a:xfrm>
        </p:spPr>
        <p:txBody>
          <a:bodyPr>
            <a:normAutofit fontScale="85000" lnSpcReduction="10000"/>
          </a:bodyPr>
          <a:lstStyle/>
          <a:p>
            <a:pPr marL="0" indent="0">
              <a:buNone/>
            </a:pPr>
            <a:r>
              <a:rPr lang="es-ES_tradnl" sz="2400" dirty="0">
                <a:solidFill>
                  <a:srgbClr val="00B050"/>
                </a:solidFill>
              </a:rPr>
              <a:t>Beneficios</a:t>
            </a:r>
            <a:r>
              <a:rPr lang="es-ES_tradnl" sz="2400" dirty="0"/>
              <a:t>:</a:t>
            </a:r>
          </a:p>
          <a:p>
            <a:r>
              <a:rPr lang="es-ES_tradnl" sz="2400" dirty="0"/>
              <a:t>Estrategia sistemática para encontrar los </a:t>
            </a:r>
            <a:r>
              <a:rPr lang="es-ES_tradnl" sz="2400" dirty="0" err="1"/>
              <a:t>hiperparámetros</a:t>
            </a:r>
            <a:r>
              <a:rPr lang="es-ES_tradnl" sz="2400" dirty="0"/>
              <a:t>.</a:t>
            </a:r>
          </a:p>
          <a:p>
            <a:r>
              <a:rPr lang="es-ES_tradnl" sz="2400" dirty="0"/>
              <a:t>Nos permite evaluar al menos una vez cada punto de entrenamiento.</a:t>
            </a:r>
          </a:p>
          <a:p>
            <a:r>
              <a:rPr lang="es-ES_tradnl" sz="2400" dirty="0"/>
              <a:t>Nos permite evaluar problemas de sobreajuste.</a:t>
            </a:r>
          </a:p>
          <a:p>
            <a:r>
              <a:rPr lang="es-ES_tradnl" sz="2400" dirty="0"/>
              <a:t>Sin tocar el conjunto de evaluación.</a:t>
            </a:r>
            <a:br>
              <a:rPr lang="es-ES_tradnl" sz="2400" dirty="0"/>
            </a:br>
            <a:endParaRPr lang="es-ES_tradnl" sz="2400" dirty="0"/>
          </a:p>
          <a:p>
            <a:pPr marL="0" indent="0">
              <a:buNone/>
            </a:pPr>
            <a:r>
              <a:rPr lang="es-ES_tradnl" sz="2400" dirty="0">
                <a:solidFill>
                  <a:srgbClr val="FF0000"/>
                </a:solidFill>
              </a:rPr>
              <a:t>Desventaja</a:t>
            </a:r>
            <a:r>
              <a:rPr lang="es-ES_tradnl" sz="2400" dirty="0"/>
              <a:t>:</a:t>
            </a:r>
          </a:p>
          <a:p>
            <a:r>
              <a:rPr lang="es-ES_tradnl" sz="2400" dirty="0"/>
              <a:t>Es un proceso muy lento. Cada modelo debe entrenarse K veces.</a:t>
            </a:r>
            <a:br>
              <a:rPr lang="es-ES_tradnl" sz="2400" dirty="0"/>
            </a:br>
            <a:endParaRPr lang="es-ES_tradnl" sz="2400" dirty="0"/>
          </a:p>
          <a:p>
            <a:pPr marL="0" indent="0">
              <a:buNone/>
            </a:pPr>
            <a:r>
              <a:rPr lang="es-ES_tradnl" sz="2400" i="1" dirty="0"/>
              <a:t>En procesos lentos y con conjuntos de entrenamiento muy grandes, conviene usar un conjunto de validación.</a:t>
            </a:r>
            <a:endParaRPr lang="es-ES_tradnl" sz="2400" dirty="0"/>
          </a:p>
          <a:p>
            <a:pPr marL="0" indent="0">
              <a:buNone/>
            </a:pPr>
            <a:endParaRPr lang="es-ES_tradnl" sz="2400" dirty="0"/>
          </a:p>
          <a:p>
            <a:pPr marL="0" indent="0">
              <a:buNone/>
            </a:pPr>
            <a:endParaRPr lang="es-ES_tradnl" sz="2400" dirty="0"/>
          </a:p>
        </p:txBody>
      </p:sp>
      <p:sp>
        <p:nvSpPr>
          <p:cNvPr id="4" name="TextBox 3">
            <a:extLst>
              <a:ext uri="{FF2B5EF4-FFF2-40B4-BE49-F238E27FC236}">
                <a16:creationId xmlns:a16="http://schemas.microsoft.com/office/drawing/2014/main" id="{C01EBE82-73A4-27DC-3FC4-03FF8335D9DB}"/>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Validación cruzada K-</a:t>
            </a:r>
            <a:r>
              <a:rPr lang="es-ES_tradnl" sz="2400" dirty="0" err="1">
                <a:latin typeface="+mj-lt"/>
              </a:rPr>
              <a:t>Fold</a:t>
            </a:r>
            <a:r>
              <a:rPr lang="es-ES_tradnl" sz="2400" dirty="0">
                <a:latin typeface="+mj-lt"/>
              </a:rPr>
              <a:t>.</a:t>
            </a:r>
          </a:p>
        </p:txBody>
      </p:sp>
    </p:spTree>
    <p:extLst>
      <p:ext uri="{BB962C8B-B14F-4D97-AF65-F5344CB8AC3E}">
        <p14:creationId xmlns:p14="http://schemas.microsoft.com/office/powerpoint/2010/main" val="15684044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08768-7220-1279-22CF-41DD35DE5F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0F1DFF-C946-4B36-E5DD-633A993EB4E1}"/>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8A102263-8C0A-7E9A-7495-13647CC3FB8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171E802A-682E-9271-EC6C-62B9AAA5D121}"/>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4" name="TextBox 3">
            <a:extLst>
              <a:ext uri="{FF2B5EF4-FFF2-40B4-BE49-F238E27FC236}">
                <a16:creationId xmlns:a16="http://schemas.microsoft.com/office/drawing/2014/main" id="{075163CF-329C-6E60-EDC2-76A4F9580280}"/>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Regularización</a:t>
            </a:r>
          </a:p>
        </p:txBody>
      </p:sp>
      <p:pic>
        <p:nvPicPr>
          <p:cNvPr id="10" name="Picture 9">
            <a:extLst>
              <a:ext uri="{FF2B5EF4-FFF2-40B4-BE49-F238E27FC236}">
                <a16:creationId xmlns:a16="http://schemas.microsoft.com/office/drawing/2014/main" id="{47CE9A7B-7482-E5BE-BFA3-8222B6007B15}"/>
              </a:ext>
            </a:extLst>
          </p:cNvPr>
          <p:cNvPicPr>
            <a:picLocks noChangeAspect="1"/>
          </p:cNvPicPr>
          <p:nvPr/>
        </p:nvPicPr>
        <p:blipFill>
          <a:blip r:embed="rId4"/>
          <a:srcRect r="66734"/>
          <a:stretch/>
        </p:blipFill>
        <p:spPr>
          <a:xfrm>
            <a:off x="384770" y="2683407"/>
            <a:ext cx="3700670" cy="2773197"/>
          </a:xfrm>
          <a:prstGeom prst="rect">
            <a:avLst/>
          </a:prstGeom>
        </p:spPr>
      </p:pic>
      <p:sp>
        <p:nvSpPr>
          <p:cNvPr id="14" name="TextBox 13">
            <a:extLst>
              <a:ext uri="{FF2B5EF4-FFF2-40B4-BE49-F238E27FC236}">
                <a16:creationId xmlns:a16="http://schemas.microsoft.com/office/drawing/2014/main" id="{1A39CD4E-206C-18B4-4204-9FAE3E9A55A2}"/>
              </a:ext>
            </a:extLst>
          </p:cNvPr>
          <p:cNvSpPr txBox="1"/>
          <p:nvPr/>
        </p:nvSpPr>
        <p:spPr>
          <a:xfrm>
            <a:off x="1468073" y="2293126"/>
            <a:ext cx="1677062" cy="369332"/>
          </a:xfrm>
          <a:prstGeom prst="rect">
            <a:avLst/>
          </a:prstGeom>
          <a:noFill/>
        </p:spPr>
        <p:txBody>
          <a:bodyPr wrap="none" rtlCol="0">
            <a:spAutoFit/>
          </a:bodyPr>
          <a:lstStyle/>
          <a:p>
            <a:pPr algn="ctr"/>
            <a:r>
              <a:rPr lang="es-ES_tradnl" dirty="0"/>
              <a:t>Sin regularizar</a:t>
            </a:r>
          </a:p>
        </p:txBody>
      </p:sp>
      <p:sp>
        <p:nvSpPr>
          <p:cNvPr id="8" name="TextBox 7">
            <a:extLst>
              <a:ext uri="{FF2B5EF4-FFF2-40B4-BE49-F238E27FC236}">
                <a16:creationId xmlns:a16="http://schemas.microsoft.com/office/drawing/2014/main" id="{7E329588-99F2-7D17-10C4-73DA550FB58C}"/>
              </a:ext>
            </a:extLst>
          </p:cNvPr>
          <p:cNvSpPr txBox="1"/>
          <p:nvPr/>
        </p:nvSpPr>
        <p:spPr>
          <a:xfrm>
            <a:off x="1074811" y="5477553"/>
            <a:ext cx="2463586" cy="369332"/>
          </a:xfrm>
          <a:prstGeom prst="rect">
            <a:avLst/>
          </a:prstGeom>
          <a:noFill/>
        </p:spPr>
        <p:txBody>
          <a:bodyPr wrap="square">
            <a:spAutoFit/>
          </a:bodyPr>
          <a:lstStyle/>
          <a:p>
            <a:pPr algn="ctr"/>
            <a:r>
              <a:rPr lang="es-ES_tradnl" sz="1800" b="1" dirty="0">
                <a:solidFill>
                  <a:schemeClr val="accent2">
                    <a:lumMod val="75000"/>
                  </a:schemeClr>
                </a:solidFill>
              </a:rPr>
              <a:t>Error de varianza alto</a:t>
            </a:r>
            <a:endParaRPr lang="es-ES_tradnl" dirty="0"/>
          </a:p>
        </p:txBody>
      </p:sp>
    </p:spTree>
    <p:extLst>
      <p:ext uri="{BB962C8B-B14F-4D97-AF65-F5344CB8AC3E}">
        <p14:creationId xmlns:p14="http://schemas.microsoft.com/office/powerpoint/2010/main" val="297652096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8B6EEF-0850-8691-4732-1E9CA16C66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94D3F3-5EA2-AFF8-8B93-5D814CBD45F4}"/>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EFD28622-55F3-6E71-B5D8-DCE495AB6AF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4BBB288C-7950-84D2-79FC-85DBA25F76B6}"/>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4" name="TextBox 3">
            <a:extLst>
              <a:ext uri="{FF2B5EF4-FFF2-40B4-BE49-F238E27FC236}">
                <a16:creationId xmlns:a16="http://schemas.microsoft.com/office/drawing/2014/main" id="{C7F9D9EA-29EC-A034-91CD-C8789AA8BECB}"/>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Regularización</a:t>
            </a:r>
          </a:p>
        </p:txBody>
      </p:sp>
      <p:pic>
        <p:nvPicPr>
          <p:cNvPr id="10" name="Picture 9">
            <a:extLst>
              <a:ext uri="{FF2B5EF4-FFF2-40B4-BE49-F238E27FC236}">
                <a16:creationId xmlns:a16="http://schemas.microsoft.com/office/drawing/2014/main" id="{5445C509-DD96-0996-C3A0-1A5F82E983CB}"/>
              </a:ext>
            </a:extLst>
          </p:cNvPr>
          <p:cNvPicPr>
            <a:picLocks noChangeAspect="1"/>
          </p:cNvPicPr>
          <p:nvPr/>
        </p:nvPicPr>
        <p:blipFill>
          <a:blip r:embed="rId4"/>
          <a:srcRect r="32649"/>
          <a:stretch/>
        </p:blipFill>
        <p:spPr>
          <a:xfrm>
            <a:off x="384770" y="2683407"/>
            <a:ext cx="7492492" cy="2773197"/>
          </a:xfrm>
          <a:prstGeom prst="rect">
            <a:avLst/>
          </a:prstGeom>
        </p:spPr>
      </p:pic>
      <p:sp>
        <p:nvSpPr>
          <p:cNvPr id="14" name="TextBox 13">
            <a:extLst>
              <a:ext uri="{FF2B5EF4-FFF2-40B4-BE49-F238E27FC236}">
                <a16:creationId xmlns:a16="http://schemas.microsoft.com/office/drawing/2014/main" id="{9DA5C4F5-668B-2BC1-89CD-01EBA2E10054}"/>
              </a:ext>
            </a:extLst>
          </p:cNvPr>
          <p:cNvSpPr txBox="1"/>
          <p:nvPr/>
        </p:nvSpPr>
        <p:spPr>
          <a:xfrm>
            <a:off x="1468073" y="2293126"/>
            <a:ext cx="1677062" cy="369332"/>
          </a:xfrm>
          <a:prstGeom prst="rect">
            <a:avLst/>
          </a:prstGeom>
          <a:noFill/>
        </p:spPr>
        <p:txBody>
          <a:bodyPr wrap="none" rtlCol="0">
            <a:spAutoFit/>
          </a:bodyPr>
          <a:lstStyle/>
          <a:p>
            <a:pPr algn="ctr"/>
            <a:r>
              <a:rPr lang="es-ES_tradnl" dirty="0"/>
              <a:t>Sin regularizar</a:t>
            </a:r>
          </a:p>
        </p:txBody>
      </p:sp>
      <p:sp>
        <p:nvSpPr>
          <p:cNvPr id="8" name="TextBox 7">
            <a:extLst>
              <a:ext uri="{FF2B5EF4-FFF2-40B4-BE49-F238E27FC236}">
                <a16:creationId xmlns:a16="http://schemas.microsoft.com/office/drawing/2014/main" id="{7D6B2D9A-0620-9C95-1BB1-DB9A8CB58B01}"/>
              </a:ext>
            </a:extLst>
          </p:cNvPr>
          <p:cNvSpPr txBox="1"/>
          <p:nvPr/>
        </p:nvSpPr>
        <p:spPr>
          <a:xfrm>
            <a:off x="5067513" y="2295006"/>
            <a:ext cx="2056973" cy="369332"/>
          </a:xfrm>
          <a:prstGeom prst="rect">
            <a:avLst/>
          </a:prstGeom>
          <a:noFill/>
        </p:spPr>
        <p:txBody>
          <a:bodyPr wrap="none" rtlCol="0">
            <a:spAutoFit/>
          </a:bodyPr>
          <a:lstStyle/>
          <a:p>
            <a:r>
              <a:rPr lang="es-ES_tradnl" dirty="0"/>
              <a:t>Con regularización</a:t>
            </a:r>
          </a:p>
        </p:txBody>
      </p:sp>
      <p:sp>
        <p:nvSpPr>
          <p:cNvPr id="11" name="TextBox 10">
            <a:extLst>
              <a:ext uri="{FF2B5EF4-FFF2-40B4-BE49-F238E27FC236}">
                <a16:creationId xmlns:a16="http://schemas.microsoft.com/office/drawing/2014/main" id="{07A8AF78-D8F7-C995-8DD2-D16C02ACC4D6}"/>
              </a:ext>
            </a:extLst>
          </p:cNvPr>
          <p:cNvSpPr txBox="1"/>
          <p:nvPr/>
        </p:nvSpPr>
        <p:spPr>
          <a:xfrm>
            <a:off x="1074811" y="5477553"/>
            <a:ext cx="2463586" cy="369332"/>
          </a:xfrm>
          <a:prstGeom prst="rect">
            <a:avLst/>
          </a:prstGeom>
          <a:noFill/>
        </p:spPr>
        <p:txBody>
          <a:bodyPr wrap="square">
            <a:spAutoFit/>
          </a:bodyPr>
          <a:lstStyle/>
          <a:p>
            <a:pPr algn="ctr"/>
            <a:r>
              <a:rPr lang="es-ES_tradnl" sz="1800" b="1" dirty="0">
                <a:solidFill>
                  <a:schemeClr val="accent2">
                    <a:lumMod val="75000"/>
                  </a:schemeClr>
                </a:solidFill>
              </a:rPr>
              <a:t>Error de varianza alto</a:t>
            </a:r>
            <a:endParaRPr lang="es-ES_tradnl" dirty="0"/>
          </a:p>
        </p:txBody>
      </p:sp>
    </p:spTree>
    <p:extLst>
      <p:ext uri="{BB962C8B-B14F-4D97-AF65-F5344CB8AC3E}">
        <p14:creationId xmlns:p14="http://schemas.microsoft.com/office/powerpoint/2010/main" val="243329144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4FA524-3263-C706-3D1A-D511129D18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F64A13-886C-E8A2-3578-F14263C9CD5F}"/>
              </a:ext>
            </a:extLst>
          </p:cNvPr>
          <p:cNvSpPr>
            <a:spLocks noGrp="1"/>
          </p:cNvSpPr>
          <p:nvPr>
            <p:ph type="title"/>
          </p:nvPr>
        </p:nvSpPr>
        <p:spPr/>
        <p:txBody>
          <a:bodyPr/>
          <a:lstStyle/>
          <a:p>
            <a:r>
              <a:rPr lang="es-ES_tradnl" dirty="0"/>
              <a:t>Estrategias</a:t>
            </a:r>
          </a:p>
        </p:txBody>
      </p:sp>
      <p:sp>
        <p:nvSpPr>
          <p:cNvPr id="5" name="Footer Placeholder 4">
            <a:extLst>
              <a:ext uri="{FF2B5EF4-FFF2-40B4-BE49-F238E27FC236}">
                <a16:creationId xmlns:a16="http://schemas.microsoft.com/office/drawing/2014/main" id="{BEFF089E-E377-D8F3-3164-302FC9AC290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Image by vectorjuice">
            <a:extLst>
              <a:ext uri="{FF2B5EF4-FFF2-40B4-BE49-F238E27FC236}">
                <a16:creationId xmlns:a16="http://schemas.microsoft.com/office/drawing/2014/main" id="{3DB43177-E1D2-240C-DD38-F00EEF956143}"/>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4" name="TextBox 3">
            <a:extLst>
              <a:ext uri="{FF2B5EF4-FFF2-40B4-BE49-F238E27FC236}">
                <a16:creationId xmlns:a16="http://schemas.microsoft.com/office/drawing/2014/main" id="{E30CA828-DC11-313E-3BF5-4C34FD93C8BD}"/>
              </a:ext>
            </a:extLst>
          </p:cNvPr>
          <p:cNvSpPr txBox="1"/>
          <p:nvPr/>
        </p:nvSpPr>
        <p:spPr>
          <a:xfrm>
            <a:off x="715383" y="1599203"/>
            <a:ext cx="7666105" cy="461665"/>
          </a:xfrm>
          <a:prstGeom prst="rect">
            <a:avLst/>
          </a:prstGeom>
          <a:noFill/>
        </p:spPr>
        <p:txBody>
          <a:bodyPr wrap="square" rtlCol="0">
            <a:spAutoFit/>
          </a:bodyPr>
          <a:lstStyle/>
          <a:p>
            <a:r>
              <a:rPr lang="es-ES_tradnl" sz="2400" dirty="0">
                <a:latin typeface="+mj-lt"/>
              </a:rPr>
              <a:t>Regularización</a:t>
            </a:r>
          </a:p>
        </p:txBody>
      </p:sp>
      <p:pic>
        <p:nvPicPr>
          <p:cNvPr id="10" name="Picture 9">
            <a:extLst>
              <a:ext uri="{FF2B5EF4-FFF2-40B4-BE49-F238E27FC236}">
                <a16:creationId xmlns:a16="http://schemas.microsoft.com/office/drawing/2014/main" id="{C5F8D388-35F4-6B42-A073-E55F8F0680D0}"/>
              </a:ext>
            </a:extLst>
          </p:cNvPr>
          <p:cNvPicPr>
            <a:picLocks noChangeAspect="1"/>
          </p:cNvPicPr>
          <p:nvPr/>
        </p:nvPicPr>
        <p:blipFill>
          <a:blip r:embed="rId4"/>
          <a:srcRect r="-737"/>
          <a:stretch/>
        </p:blipFill>
        <p:spPr>
          <a:xfrm>
            <a:off x="384770" y="2683407"/>
            <a:ext cx="11206596" cy="2773197"/>
          </a:xfrm>
          <a:prstGeom prst="rect">
            <a:avLst/>
          </a:prstGeom>
        </p:spPr>
      </p:pic>
      <p:sp>
        <p:nvSpPr>
          <p:cNvPr id="14" name="TextBox 13">
            <a:extLst>
              <a:ext uri="{FF2B5EF4-FFF2-40B4-BE49-F238E27FC236}">
                <a16:creationId xmlns:a16="http://schemas.microsoft.com/office/drawing/2014/main" id="{799EA187-9197-66EA-62AE-7C77F0BA7116}"/>
              </a:ext>
            </a:extLst>
          </p:cNvPr>
          <p:cNvSpPr txBox="1"/>
          <p:nvPr/>
        </p:nvSpPr>
        <p:spPr>
          <a:xfrm>
            <a:off x="1468073" y="2293126"/>
            <a:ext cx="1677062" cy="369332"/>
          </a:xfrm>
          <a:prstGeom prst="rect">
            <a:avLst/>
          </a:prstGeom>
          <a:noFill/>
        </p:spPr>
        <p:txBody>
          <a:bodyPr wrap="none" rtlCol="0">
            <a:spAutoFit/>
          </a:bodyPr>
          <a:lstStyle/>
          <a:p>
            <a:pPr algn="ctr"/>
            <a:r>
              <a:rPr lang="es-ES_tradnl" dirty="0"/>
              <a:t>Sin regularizar</a:t>
            </a:r>
          </a:p>
        </p:txBody>
      </p:sp>
      <p:sp>
        <p:nvSpPr>
          <p:cNvPr id="8" name="TextBox 7">
            <a:extLst>
              <a:ext uri="{FF2B5EF4-FFF2-40B4-BE49-F238E27FC236}">
                <a16:creationId xmlns:a16="http://schemas.microsoft.com/office/drawing/2014/main" id="{A0A85DEE-D7E1-659B-2F51-CA7AD882F4B5}"/>
              </a:ext>
            </a:extLst>
          </p:cNvPr>
          <p:cNvSpPr txBox="1"/>
          <p:nvPr/>
        </p:nvSpPr>
        <p:spPr>
          <a:xfrm>
            <a:off x="5067513" y="2295006"/>
            <a:ext cx="2056973" cy="369332"/>
          </a:xfrm>
          <a:prstGeom prst="rect">
            <a:avLst/>
          </a:prstGeom>
          <a:noFill/>
        </p:spPr>
        <p:txBody>
          <a:bodyPr wrap="none" rtlCol="0">
            <a:spAutoFit/>
          </a:bodyPr>
          <a:lstStyle/>
          <a:p>
            <a:r>
              <a:rPr lang="es-ES_tradnl" dirty="0"/>
              <a:t>Con regularización</a:t>
            </a:r>
          </a:p>
        </p:txBody>
      </p:sp>
      <p:sp>
        <p:nvSpPr>
          <p:cNvPr id="11" name="TextBox 10">
            <a:extLst>
              <a:ext uri="{FF2B5EF4-FFF2-40B4-BE49-F238E27FC236}">
                <a16:creationId xmlns:a16="http://schemas.microsoft.com/office/drawing/2014/main" id="{9B85F9B8-7A8E-D279-496A-D7F1CDD5E613}"/>
              </a:ext>
            </a:extLst>
          </p:cNvPr>
          <p:cNvSpPr txBox="1"/>
          <p:nvPr/>
        </p:nvSpPr>
        <p:spPr>
          <a:xfrm>
            <a:off x="1074811" y="5477553"/>
            <a:ext cx="2463586" cy="369332"/>
          </a:xfrm>
          <a:prstGeom prst="rect">
            <a:avLst/>
          </a:prstGeom>
          <a:noFill/>
        </p:spPr>
        <p:txBody>
          <a:bodyPr wrap="square">
            <a:spAutoFit/>
          </a:bodyPr>
          <a:lstStyle/>
          <a:p>
            <a:pPr algn="ctr"/>
            <a:r>
              <a:rPr lang="es-ES_tradnl" sz="1800" b="1" dirty="0">
                <a:solidFill>
                  <a:schemeClr val="accent2">
                    <a:lumMod val="75000"/>
                  </a:schemeClr>
                </a:solidFill>
              </a:rPr>
              <a:t>Error de varianza alto</a:t>
            </a:r>
            <a:endParaRPr lang="es-ES_tradnl" dirty="0"/>
          </a:p>
        </p:txBody>
      </p:sp>
      <p:sp>
        <p:nvSpPr>
          <p:cNvPr id="9" name="TextBox 8">
            <a:extLst>
              <a:ext uri="{FF2B5EF4-FFF2-40B4-BE49-F238E27FC236}">
                <a16:creationId xmlns:a16="http://schemas.microsoft.com/office/drawing/2014/main" id="{A7139F15-F5AB-A779-DE4E-B838828BE051}"/>
              </a:ext>
            </a:extLst>
          </p:cNvPr>
          <p:cNvSpPr txBox="1"/>
          <p:nvPr/>
        </p:nvSpPr>
        <p:spPr>
          <a:xfrm>
            <a:off x="8729775" y="2293126"/>
            <a:ext cx="2334293" cy="369332"/>
          </a:xfrm>
          <a:prstGeom prst="rect">
            <a:avLst/>
          </a:prstGeom>
          <a:noFill/>
        </p:spPr>
        <p:txBody>
          <a:bodyPr wrap="none" rtlCol="0">
            <a:spAutoFit/>
          </a:bodyPr>
          <a:lstStyle/>
          <a:p>
            <a:r>
              <a:rPr lang="es-ES_tradnl" dirty="0"/>
              <a:t>Mucha regularización</a:t>
            </a:r>
          </a:p>
        </p:txBody>
      </p:sp>
      <p:sp>
        <p:nvSpPr>
          <p:cNvPr id="12" name="TextBox 11">
            <a:extLst>
              <a:ext uri="{FF2B5EF4-FFF2-40B4-BE49-F238E27FC236}">
                <a16:creationId xmlns:a16="http://schemas.microsoft.com/office/drawing/2014/main" id="{00FF56D3-F611-1FB0-F5E6-8EBE1CB8B901}"/>
              </a:ext>
            </a:extLst>
          </p:cNvPr>
          <p:cNvSpPr txBox="1"/>
          <p:nvPr/>
        </p:nvSpPr>
        <p:spPr>
          <a:xfrm>
            <a:off x="8665128" y="5477553"/>
            <a:ext cx="2463586" cy="369332"/>
          </a:xfrm>
          <a:prstGeom prst="rect">
            <a:avLst/>
          </a:prstGeom>
          <a:noFill/>
        </p:spPr>
        <p:txBody>
          <a:bodyPr wrap="square">
            <a:spAutoFit/>
          </a:bodyPr>
          <a:lstStyle/>
          <a:p>
            <a:pPr algn="ctr"/>
            <a:r>
              <a:rPr lang="es-ES_tradnl" sz="1800" b="1" dirty="0">
                <a:solidFill>
                  <a:schemeClr val="accent1">
                    <a:lumMod val="75000"/>
                  </a:schemeClr>
                </a:solidFill>
              </a:rPr>
              <a:t>Error de sesgo alto</a:t>
            </a:r>
            <a:endParaRPr lang="es-ES_tradnl" dirty="0">
              <a:solidFill>
                <a:schemeClr val="accent1">
                  <a:lumMod val="75000"/>
                </a:schemeClr>
              </a:solidFill>
            </a:endParaRPr>
          </a:p>
        </p:txBody>
      </p:sp>
    </p:spTree>
    <p:extLst>
      <p:ext uri="{BB962C8B-B14F-4D97-AF65-F5344CB8AC3E}">
        <p14:creationId xmlns:p14="http://schemas.microsoft.com/office/powerpoint/2010/main" val="499300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6366086" cy="3786224"/>
          </a:xfrm>
        </p:spPr>
        <p:txBody>
          <a:bodyPr>
            <a:normAutofit/>
          </a:bodyPr>
          <a:lstStyle/>
          <a:p>
            <a:pPr marL="0" indent="0">
              <a:buNone/>
            </a:pPr>
            <a:r>
              <a:rPr lang="es-ES" sz="2400" dirty="0"/>
              <a:t>Se intenta predecir el precio de venta más apropiado de una casa dadas diferentes características, tales como tamaño, edad, y lugar donde se encuentra.</a:t>
            </a:r>
          </a:p>
          <a:p>
            <a:pPr marL="0" indent="0">
              <a:buNone/>
            </a:pPr>
            <a:r>
              <a:rPr lang="es-ES" sz="2400" dirty="0"/>
              <a:t>Este es un problema de </a:t>
            </a:r>
            <a:r>
              <a:rPr lang="es-ES" sz="2400" i="1" dirty="0">
                <a:solidFill>
                  <a:schemeClr val="accent3"/>
                </a:solidFill>
              </a:rPr>
              <a:t>aprendizaje supervisado</a:t>
            </a:r>
            <a:r>
              <a:rPr lang="es-ES" sz="2400" dirty="0"/>
              <a:t>, conocido como </a:t>
            </a:r>
            <a:r>
              <a:rPr lang="es-ES" sz="2400" i="1" dirty="0">
                <a:solidFill>
                  <a:schemeClr val="accent6"/>
                </a:solidFill>
              </a:rPr>
              <a:t>problema de regresión</a:t>
            </a:r>
            <a:r>
              <a:rPr lang="es-ES" sz="2400" dirty="0"/>
              <a:t>, porque la medición del resultado es </a:t>
            </a:r>
            <a:r>
              <a:rPr lang="es-ES" sz="2400" b="1" i="1" dirty="0">
                <a:solidFill>
                  <a:schemeClr val="accent4"/>
                </a:solidFill>
              </a:rPr>
              <a:t>cuantitativa</a:t>
            </a:r>
            <a:r>
              <a:rPr lang="es-ES" sz="2400" dirty="0"/>
              <a:t>.</a:t>
            </a:r>
          </a:p>
        </p:txBody>
      </p:sp>
      <p:sp>
        <p:nvSpPr>
          <p:cNvPr id="7" name="TextBox 6">
            <a:extLst>
              <a:ext uri="{FF2B5EF4-FFF2-40B4-BE49-F238E27FC236}">
                <a16:creationId xmlns:a16="http://schemas.microsoft.com/office/drawing/2014/main" id="{465B4980-F42E-3959-3C1E-C7B68804D0CD}"/>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Precio de venta de una casa</a:t>
            </a:r>
          </a:p>
        </p:txBody>
      </p:sp>
      <p:pic>
        <p:nvPicPr>
          <p:cNvPr id="9" name="Picture 8" descr="A robot sitting on grass next to a house&#10;&#10;AI-generated content may be incorrect.">
            <a:extLst>
              <a:ext uri="{FF2B5EF4-FFF2-40B4-BE49-F238E27FC236}">
                <a16:creationId xmlns:a16="http://schemas.microsoft.com/office/drawing/2014/main" id="{AAC3F1F2-2E33-6E06-1FB7-0FCD0DB77506}"/>
              </a:ext>
            </a:extLst>
          </p:cNvPr>
          <p:cNvPicPr>
            <a:picLocks noChangeAspect="1"/>
          </p:cNvPicPr>
          <p:nvPr/>
        </p:nvPicPr>
        <p:blipFill>
          <a:blip r:embed="rId3"/>
          <a:stretch>
            <a:fillRect/>
          </a:stretch>
        </p:blipFill>
        <p:spPr>
          <a:xfrm>
            <a:off x="7049232" y="2293126"/>
            <a:ext cx="4542134" cy="3285143"/>
          </a:xfrm>
          <a:prstGeom prst="rect">
            <a:avLst/>
          </a:prstGeom>
        </p:spPr>
      </p:pic>
      <p:sp>
        <p:nvSpPr>
          <p:cNvPr id="11" name="Cloud Callout 10">
            <a:extLst>
              <a:ext uri="{FF2B5EF4-FFF2-40B4-BE49-F238E27FC236}">
                <a16:creationId xmlns:a16="http://schemas.microsoft.com/office/drawing/2014/main" id="{AA829186-722B-6A39-5499-638694B93143}"/>
              </a:ext>
            </a:extLst>
          </p:cNvPr>
          <p:cNvSpPr/>
          <p:nvPr/>
        </p:nvSpPr>
        <p:spPr>
          <a:xfrm>
            <a:off x="7772400" y="1766616"/>
            <a:ext cx="1664208" cy="752746"/>
          </a:xfrm>
          <a:prstGeom prst="cloudCallout">
            <a:avLst>
              <a:gd name="adj1" fmla="val 46749"/>
              <a:gd name="adj2" fmla="val 72218"/>
            </a:avLst>
          </a:prstGeom>
          <a:solidFill>
            <a:schemeClr val="bg1">
              <a:lumMod val="9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i="1" dirty="0">
                <a:solidFill>
                  <a:srgbClr val="B50302"/>
                </a:solidFill>
              </a:rPr>
              <a:t>$600.000</a:t>
            </a:r>
          </a:p>
        </p:txBody>
      </p:sp>
    </p:spTree>
    <p:extLst>
      <p:ext uri="{BB962C8B-B14F-4D97-AF65-F5344CB8AC3E}">
        <p14:creationId xmlns:p14="http://schemas.microsoft.com/office/powerpoint/2010/main" val="1473613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800100" y="2142989"/>
            <a:ext cx="6982239" cy="3661238"/>
          </a:xfrm>
        </p:spPr>
        <p:txBody>
          <a:bodyPr>
            <a:normAutofit/>
          </a:bodyPr>
          <a:lstStyle/>
          <a:p>
            <a:pPr marL="0" indent="0">
              <a:buNone/>
            </a:pPr>
            <a:r>
              <a:rPr lang="es-ES" dirty="0"/>
              <a:t>Una famosa cadena de electrodomésticos quiere entender cómo se segmentan sus clientes en información demográfica y gustos, dados por su historial de compra.</a:t>
            </a:r>
          </a:p>
          <a:p>
            <a:pPr marL="0" indent="0">
              <a:buNone/>
            </a:pPr>
            <a:r>
              <a:rPr lang="es-ES" dirty="0"/>
              <a:t>Usando estos datos, se emplea un modelo que agrupa los datos en diferentes grupos por </a:t>
            </a:r>
            <a:r>
              <a:rPr lang="es-ES" i="1" dirty="0">
                <a:solidFill>
                  <a:schemeClr val="accent6"/>
                </a:solidFill>
              </a:rPr>
              <a:t>similitud</a:t>
            </a:r>
            <a:r>
              <a:rPr lang="es-ES" dirty="0"/>
              <a:t>.</a:t>
            </a:r>
          </a:p>
          <a:p>
            <a:pPr marL="0" indent="0">
              <a:buNone/>
            </a:pPr>
            <a:r>
              <a:rPr lang="es-ES" dirty="0"/>
              <a:t>Este tipo de problema es de </a:t>
            </a:r>
            <a:r>
              <a:rPr lang="es-ES" i="1" dirty="0">
                <a:solidFill>
                  <a:schemeClr val="accent5"/>
                </a:solidFill>
              </a:rPr>
              <a:t>aprendizaje no supervisado </a:t>
            </a:r>
            <a:r>
              <a:rPr lang="es-ES" dirty="0"/>
              <a:t>y particularmente de </a:t>
            </a:r>
            <a:r>
              <a:rPr lang="es-ES" i="1" dirty="0">
                <a:solidFill>
                  <a:schemeClr val="accent2"/>
                </a:solidFill>
              </a:rPr>
              <a:t>agrupamiento (</a:t>
            </a:r>
            <a:r>
              <a:rPr lang="es-ES" i="1" dirty="0" err="1">
                <a:solidFill>
                  <a:schemeClr val="accent2"/>
                </a:solidFill>
              </a:rPr>
              <a:t>clustering</a:t>
            </a:r>
            <a:r>
              <a:rPr lang="es-ES" i="1" dirty="0">
                <a:solidFill>
                  <a:schemeClr val="accent2"/>
                </a:solidFill>
              </a:rPr>
              <a:t>).</a:t>
            </a:r>
          </a:p>
        </p:txBody>
      </p:sp>
      <p:sp>
        <p:nvSpPr>
          <p:cNvPr id="7" name="TextBox 6">
            <a:extLst>
              <a:ext uri="{FF2B5EF4-FFF2-40B4-BE49-F238E27FC236}">
                <a16:creationId xmlns:a16="http://schemas.microsoft.com/office/drawing/2014/main" id="{465B4980-F42E-3959-3C1E-C7B68804D0CD}"/>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Descubrimiento de segmentos de clientes.</a:t>
            </a:r>
          </a:p>
        </p:txBody>
      </p:sp>
      <p:pic>
        <p:nvPicPr>
          <p:cNvPr id="14" name="Picture 13" descr="A graph showing different colored dots&#10;&#10;Description automatically generated">
            <a:extLst>
              <a:ext uri="{FF2B5EF4-FFF2-40B4-BE49-F238E27FC236}">
                <a16:creationId xmlns:a16="http://schemas.microsoft.com/office/drawing/2014/main" id="{527E4E21-1772-18B7-5536-A4068391D701}"/>
              </a:ext>
            </a:extLst>
          </p:cNvPr>
          <p:cNvPicPr>
            <a:picLocks noChangeAspect="1"/>
          </p:cNvPicPr>
          <p:nvPr/>
        </p:nvPicPr>
        <p:blipFill>
          <a:blip r:embed="rId3"/>
          <a:stretch>
            <a:fillRect/>
          </a:stretch>
        </p:blipFill>
        <p:spPr>
          <a:xfrm>
            <a:off x="7700574" y="1681323"/>
            <a:ext cx="4107828" cy="4122903"/>
          </a:xfrm>
          <a:prstGeom prst="rect">
            <a:avLst/>
          </a:prstGeom>
        </p:spPr>
      </p:pic>
    </p:spTree>
    <p:extLst>
      <p:ext uri="{BB962C8B-B14F-4D97-AF65-F5344CB8AC3E}">
        <p14:creationId xmlns:p14="http://schemas.microsoft.com/office/powerpoint/2010/main" val="1367350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65B4980-F42E-3959-3C1E-C7B68804D0CD}"/>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Sistema de recomendación de videos</a:t>
            </a:r>
          </a:p>
        </p:txBody>
      </p:sp>
      <p:sp>
        <p:nvSpPr>
          <p:cNvPr id="11" name="Content Placeholder 3">
            <a:extLst>
              <a:ext uri="{FF2B5EF4-FFF2-40B4-BE49-F238E27FC236}">
                <a16:creationId xmlns:a16="http://schemas.microsoft.com/office/drawing/2014/main" id="{1122A84B-3965-1578-8954-61E38CFD0FB2}"/>
              </a:ext>
            </a:extLst>
          </p:cNvPr>
          <p:cNvSpPr txBox="1">
            <a:spLocks/>
          </p:cNvSpPr>
          <p:nvPr/>
        </p:nvSpPr>
        <p:spPr>
          <a:xfrm>
            <a:off x="5328396" y="2142989"/>
            <a:ext cx="6063504" cy="370740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dirty="0"/>
              <a:t>Una empresa dedicada a compartir videos necesita mantener a los usuarios comprometidos en la plataforma. </a:t>
            </a:r>
          </a:p>
          <a:p>
            <a:pPr marL="0" indent="0">
              <a:buFont typeface="Arial" panose="020B0604020202020204" pitchFamily="34" charset="0"/>
              <a:buNone/>
            </a:pPr>
            <a:r>
              <a:rPr lang="es-ES" dirty="0"/>
              <a:t>Necesita que, cuando un nuevo video termine, se le recomiende al usuario el siguiente video a ver, de tal forma que la persona siga deseando mantenerse en la plataforma.</a:t>
            </a:r>
          </a:p>
          <a:p>
            <a:pPr marL="0" indent="0">
              <a:buFont typeface="Arial" panose="020B0604020202020204" pitchFamily="34" charset="0"/>
              <a:buNone/>
            </a:pPr>
            <a:r>
              <a:rPr lang="es-ES" dirty="0"/>
              <a:t>Este tipo de algoritmos se llaman </a:t>
            </a:r>
            <a:r>
              <a:rPr lang="es-ES" i="1" dirty="0">
                <a:solidFill>
                  <a:schemeClr val="accent2"/>
                </a:solidFill>
              </a:rPr>
              <a:t>sistemas de recomendación </a:t>
            </a:r>
            <a:r>
              <a:rPr lang="es-ES" dirty="0"/>
              <a:t>y pueden englobarse en </a:t>
            </a:r>
            <a:r>
              <a:rPr lang="es-ES" i="1" dirty="0">
                <a:solidFill>
                  <a:schemeClr val="accent3"/>
                </a:solidFill>
              </a:rPr>
              <a:t>aprendizaje supervisado</a:t>
            </a:r>
            <a:r>
              <a:rPr lang="es-ES" i="1" dirty="0">
                <a:solidFill>
                  <a:schemeClr val="accent1"/>
                </a:solidFill>
              </a:rPr>
              <a:t>, </a:t>
            </a:r>
            <a:r>
              <a:rPr lang="es-ES" i="1" dirty="0">
                <a:solidFill>
                  <a:schemeClr val="accent5"/>
                </a:solidFill>
              </a:rPr>
              <a:t>aprendizaje no supervisado</a:t>
            </a:r>
            <a:r>
              <a:rPr lang="es-ES" i="1" dirty="0">
                <a:solidFill>
                  <a:schemeClr val="accent1"/>
                </a:solidFill>
              </a:rPr>
              <a:t> o en aprendizaje por refuerzo</a:t>
            </a:r>
            <a:r>
              <a:rPr lang="es-ES" dirty="0">
                <a:solidFill>
                  <a:schemeClr val="accent1"/>
                </a:solidFill>
              </a:rPr>
              <a:t>. </a:t>
            </a:r>
          </a:p>
        </p:txBody>
      </p:sp>
      <p:pic>
        <p:nvPicPr>
          <p:cNvPr id="13" name="Picture 12" descr="A cartoon robot pointing at a television&#10;&#10;AI-generated content may be incorrect.">
            <a:extLst>
              <a:ext uri="{FF2B5EF4-FFF2-40B4-BE49-F238E27FC236}">
                <a16:creationId xmlns:a16="http://schemas.microsoft.com/office/drawing/2014/main" id="{E31665C5-11ED-F4DE-07AC-944FD136C5BE}"/>
              </a:ext>
            </a:extLst>
          </p:cNvPr>
          <p:cNvPicPr>
            <a:picLocks noChangeAspect="1"/>
          </p:cNvPicPr>
          <p:nvPr/>
        </p:nvPicPr>
        <p:blipFill>
          <a:blip r:embed="rId3"/>
          <a:stretch>
            <a:fillRect/>
          </a:stretch>
        </p:blipFill>
        <p:spPr>
          <a:xfrm>
            <a:off x="800100" y="2203677"/>
            <a:ext cx="4863858" cy="3586030"/>
          </a:xfrm>
          <a:prstGeom prst="rect">
            <a:avLst/>
          </a:prstGeom>
        </p:spPr>
      </p:pic>
      <p:sp>
        <p:nvSpPr>
          <p:cNvPr id="14" name="TextBox 13">
            <a:extLst>
              <a:ext uri="{FF2B5EF4-FFF2-40B4-BE49-F238E27FC236}">
                <a16:creationId xmlns:a16="http://schemas.microsoft.com/office/drawing/2014/main" id="{384877BB-E488-FD21-81C3-4696FBB0828C}"/>
              </a:ext>
            </a:extLst>
          </p:cNvPr>
          <p:cNvSpPr txBox="1"/>
          <p:nvPr/>
        </p:nvSpPr>
        <p:spPr>
          <a:xfrm>
            <a:off x="2550253" y="2768366"/>
            <a:ext cx="468549" cy="400110"/>
          </a:xfrm>
          <a:prstGeom prst="rect">
            <a:avLst/>
          </a:prstGeom>
          <a:noFill/>
        </p:spPr>
        <p:txBody>
          <a:bodyPr wrap="square" rtlCol="0">
            <a:spAutoFit/>
          </a:bodyPr>
          <a:lstStyle/>
          <a:p>
            <a:r>
              <a:rPr lang="es-ES_tradnl" sz="2000" dirty="0"/>
              <a:t>🎥</a:t>
            </a:r>
            <a:endParaRPr lang="es-ES_tradnl" dirty="0"/>
          </a:p>
        </p:txBody>
      </p:sp>
    </p:spTree>
    <p:extLst>
      <p:ext uri="{BB962C8B-B14F-4D97-AF65-F5344CB8AC3E}">
        <p14:creationId xmlns:p14="http://schemas.microsoft.com/office/powerpoint/2010/main" val="1186622806"/>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16642</TotalTime>
  <Words>5539</Words>
  <Application>Microsoft Macintosh PowerPoint</Application>
  <PresentationFormat>Widescreen</PresentationFormat>
  <Paragraphs>678</Paragraphs>
  <Slides>69</Slides>
  <Notes>69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69</vt:i4>
      </vt:variant>
    </vt:vector>
  </HeadingPairs>
  <TitlesOfParts>
    <vt:vector size="79" baseType="lpstr">
      <vt:lpstr>Arial</vt:lpstr>
      <vt:lpstr>Calibri</vt:lpstr>
      <vt:lpstr>Calisto MT</vt:lpstr>
      <vt:lpstr>Cambria Math</vt:lpstr>
      <vt:lpstr>CMTI9</vt:lpstr>
      <vt:lpstr>CMTT9</vt:lpstr>
      <vt:lpstr>LiberationSerif</vt:lpstr>
      <vt:lpstr>NimbusRomNo9L</vt:lpstr>
      <vt:lpstr>Univers Condensed</vt:lpstr>
      <vt:lpstr>ChronicleVTI</vt:lpstr>
      <vt:lpstr>introducción a Aprendizaje automático</vt:lpstr>
      <vt:lpstr>Aprendizaje Automático</vt:lpstr>
      <vt:lpstr>Aprendizaje Automático</vt:lpstr>
      <vt:lpstr>Aprendizaje Automático</vt:lpstr>
      <vt:lpstr>Aprendizaje Automático – Ejemplos</vt:lpstr>
      <vt:lpstr>Aprendizaje Automático – Ejemplos</vt:lpstr>
      <vt:lpstr>Aprendizaje Automático – Ejemplos</vt:lpstr>
      <vt:lpstr>Aprendizaje Automático – Ejemplos</vt:lpstr>
      <vt:lpstr>Aprendizaje Automático – Ejemplos</vt:lpstr>
      <vt:lpstr>Datos</vt:lpstr>
      <vt:lpstr>Datos</vt:lpstr>
      <vt:lpstr>Datos</vt:lpstr>
      <vt:lpstr>Datos</vt:lpstr>
      <vt:lpstr>Datos</vt:lpstr>
      <vt:lpstr>Datos</vt:lpstr>
      <vt:lpstr>Datos</vt:lpstr>
      <vt:lpstr>Datos</vt:lpstr>
      <vt:lpstr>Datos</vt:lpstr>
      <vt:lpstr>Datos</vt:lpstr>
      <vt:lpstr>Formas de aprendizaje</vt:lpstr>
      <vt:lpstr>FORMAS DE APRENDIZAJE</vt:lpstr>
      <vt:lpstr>FORMAS DE APRENDIZAJE</vt:lpstr>
      <vt:lpstr>FORMAS DE APRENDIZAJE</vt:lpstr>
      <vt:lpstr>Aprendizaje Supervisado</vt:lpstr>
      <vt:lpstr>Aprendizaje supervisado</vt:lpstr>
      <vt:lpstr>Aprendizaje supervisado</vt:lpstr>
      <vt:lpstr>Aprendizaje supervisado</vt:lpstr>
      <vt:lpstr>Aprendizaje supervisado</vt:lpstr>
      <vt:lpstr>Aprendizaje supervisado</vt:lpstr>
      <vt:lpstr>Aprendizaje supervisado</vt:lpstr>
      <vt:lpstr>Aprendizaje supervisado</vt:lpstr>
      <vt:lpstr>Aprendizaje supervisado</vt:lpstr>
      <vt:lpstr>Aprendizaje supervisado</vt:lpstr>
      <vt:lpstr>Aprendizaje supervisado</vt:lpstr>
      <vt:lpstr>Sesgo y Varianza</vt:lpstr>
      <vt:lpstr>Sesgo y Varianza</vt:lpstr>
      <vt:lpstr>Sesgo y Varianza</vt:lpstr>
      <vt:lpstr>Sesgo y Varianza</vt:lpstr>
      <vt:lpstr>Sesgo y Varianza</vt:lpstr>
      <vt:lpstr>Sesgo y Varianza</vt:lpstr>
      <vt:lpstr>Sesgo y Varianza</vt:lpstr>
      <vt:lpstr>Sesgo y Varianza</vt:lpstr>
      <vt:lpstr>Sesgo y Varianza</vt:lpstr>
      <vt:lpstr>Sesgo y Varianza</vt:lpstr>
      <vt:lpstr>Sesgo y Varianza</vt:lpstr>
      <vt:lpstr>Sesgo y Varianza</vt:lpstr>
      <vt:lpstr>Sesgo y Varianza</vt:lpstr>
      <vt:lpstr>Sesgo y Varianza</vt:lpstr>
      <vt:lpstr>Sesgo y Varianza</vt:lpstr>
      <vt:lpstr>Sesgo y Varianza</vt:lpstr>
      <vt:lpstr>Sesgo y Varianza</vt:lpstr>
      <vt:lpstr>Estrategias para Disminuir el Riesgo empírico </vt:lpstr>
      <vt:lpstr>Estrategias</vt:lpstr>
      <vt:lpstr>Estrategias</vt:lpstr>
      <vt:lpstr>Estrategias</vt:lpstr>
      <vt:lpstr>Estrategias</vt:lpstr>
      <vt:lpstr>Estrategias</vt:lpstr>
      <vt:lpstr>Estrategias</vt:lpstr>
      <vt:lpstr>Estrategias</vt:lpstr>
      <vt:lpstr>Estrategias</vt:lpstr>
      <vt:lpstr>Estrategias</vt:lpstr>
      <vt:lpstr>Estrategias</vt:lpstr>
      <vt:lpstr>Estrategias</vt:lpstr>
      <vt:lpstr>Estrategias</vt:lpstr>
      <vt:lpstr>Estrategias</vt:lpstr>
      <vt:lpstr>Estrategias</vt:lpstr>
      <vt:lpstr>Estrategias</vt:lpstr>
      <vt:lpstr>Estrategias</vt:lpstr>
      <vt:lpstr>Estrategias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255</cp:revision>
  <dcterms:created xsi:type="dcterms:W3CDTF">2024-01-28T21:07:34Z</dcterms:created>
  <dcterms:modified xsi:type="dcterms:W3CDTF">2025-03-16T22:31:23Z</dcterms:modified>
</cp:coreProperties>
</file>

<file path=docProps/thumbnail.jpeg>
</file>